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62EE-2FB0-4992-AB50-073ECC0B997D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11BE-BD8F-40AE-85C3-522584DB9D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02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62EE-2FB0-4992-AB50-073ECC0B997D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11BE-BD8F-40AE-85C3-522584DB9D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05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62EE-2FB0-4992-AB50-073ECC0B997D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11BE-BD8F-40AE-85C3-522584DB9D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03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62EE-2FB0-4992-AB50-073ECC0B997D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11BE-BD8F-40AE-85C3-522584DB9D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049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62EE-2FB0-4992-AB50-073ECC0B997D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11BE-BD8F-40AE-85C3-522584DB9D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72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62EE-2FB0-4992-AB50-073ECC0B997D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11BE-BD8F-40AE-85C3-522584DB9D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88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62EE-2FB0-4992-AB50-073ECC0B997D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11BE-BD8F-40AE-85C3-522584DB9D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1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62EE-2FB0-4992-AB50-073ECC0B997D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11BE-BD8F-40AE-85C3-522584DB9D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89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62EE-2FB0-4992-AB50-073ECC0B997D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11BE-BD8F-40AE-85C3-522584DB9D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55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62EE-2FB0-4992-AB50-073ECC0B997D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11BE-BD8F-40AE-85C3-522584DB9D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62EE-2FB0-4992-AB50-073ECC0B997D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11BE-BD8F-40AE-85C3-522584DB9D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02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A62EE-2FB0-4992-AB50-073ECC0B997D}" type="datetimeFigureOut">
              <a:rPr lang="tr-TR" smtClean="0"/>
              <a:t>04.09.2023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F11BE-BD8F-40AE-85C3-522584DB9D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29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332509"/>
            <a:ext cx="9144000" cy="1974273"/>
          </a:xfrm>
        </p:spPr>
        <p:txBody>
          <a:bodyPr/>
          <a:lstStyle/>
          <a:p>
            <a:r>
              <a:rPr lang="tr-TR" u="sng" dirty="0" smtClean="0"/>
              <a:t>SİGORTALI İŞTEN AYRILIŞ BİLDİRGESİ </a:t>
            </a:r>
            <a:endParaRPr lang="tr-TR" u="sng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306783"/>
            <a:ext cx="9144000" cy="4312226"/>
          </a:xfrm>
        </p:spPr>
        <p:txBody>
          <a:bodyPr>
            <a:normAutofit lnSpcReduction="10000"/>
          </a:bodyPr>
          <a:lstStyle/>
          <a:p>
            <a:pPr algn="l"/>
            <a:r>
              <a:rPr lang="tr-TR" dirty="0" smtClean="0"/>
              <a:t>-Sigortalı işe giriş-işten ayrılış ekranı sayfasına girilir.</a:t>
            </a:r>
          </a:p>
          <a:p>
            <a:pPr algn="l"/>
            <a:r>
              <a:rPr lang="tr-TR" dirty="0" smtClean="0"/>
              <a:t>-Bu işlemi yapabilmek için, içinde bulunulan sigorta dönemi ve bir önceki sigorta dönemine ait kişinin çalıştığı gün sayısı ve hak ettiği ücret tutarlarına ihtiyaç vardır.</a:t>
            </a:r>
          </a:p>
          <a:p>
            <a:pPr algn="l"/>
            <a:r>
              <a:rPr lang="tr-TR" dirty="0" smtClean="0"/>
              <a:t>-Bu rakamlar kişinin ilgili bordrolarında mevcut olmakla beraber gün ve ücret miktarının hesaplanma mantığı aşağıdaki gibidir.</a:t>
            </a:r>
          </a:p>
          <a:p>
            <a:pPr algn="l"/>
            <a:r>
              <a:rPr lang="tr-TR" dirty="0" smtClean="0"/>
              <a:t>-Gün sayısı = Toplam Ders Saati / 7,5 (Çıkan Sonuç 21,01 bile olsa bu rakam bir üste tamamlanır ve 22 gün olarak kabul edilir.)</a:t>
            </a:r>
          </a:p>
          <a:p>
            <a:pPr algn="l"/>
            <a:r>
              <a:rPr lang="tr-TR" dirty="0" smtClean="0"/>
              <a:t>-Hak Edilen Ücret = Toplam Ders Saati x Maaş Katsayısı x 140 (DYK Gündüz ise 280, DYK Gece ise 300)</a:t>
            </a:r>
            <a:endParaRPr lang="tr-TR" dirty="0"/>
          </a:p>
          <a:p>
            <a:pPr algn="l"/>
            <a:r>
              <a:rPr lang="tr-TR" dirty="0" smtClean="0"/>
              <a:t>-Çıkan sonuçta virgülden sonraki kısımda 0,5 ve sonrası yukarı yuvarlanır. Örneğin; sonuç 9850,316 olduğunda bu tutar 9850,32 olarak kabul edilir.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57548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-Sigortalı işten ayrılış bildirgesi butonuna tıklanır.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038694"/>
            <a:ext cx="9178636" cy="5830094"/>
          </a:xfrm>
        </p:spPr>
      </p:pic>
      <p:sp>
        <p:nvSpPr>
          <p:cNvPr id="5" name="Sağ Ok 4"/>
          <p:cNvSpPr/>
          <p:nvPr/>
        </p:nvSpPr>
        <p:spPr>
          <a:xfrm rot="5400000">
            <a:off x="6400800" y="3512128"/>
            <a:ext cx="2026228" cy="696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8501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dirty="0" smtClean="0"/>
              <a:t>-Kişinin TC Kimlik Numarası ve işten çıkış tarihi ilgili alanlara girilir ve Bul butonuna tıklanır.</a:t>
            </a:r>
            <a:br>
              <a:rPr lang="tr-TR" sz="2400" dirty="0" smtClean="0"/>
            </a:br>
            <a:r>
              <a:rPr lang="tr-TR" sz="2400" dirty="0" smtClean="0"/>
              <a:t>-Burada dikkat edilmesi gereken unsur içinde bulunulan tarihten geriye dönük en fazla 10 içinde sigorta çıkışı yapılabilir. Örneğin içinde bulunduğumuz tarih 14/08/2023 iken 03/08/2023 tarihinde sigorta çıkışı yapılırsa kurum olarak ceza ödemek zorunda kalınır. </a:t>
            </a:r>
            <a:endParaRPr lang="tr-TR" sz="2400" dirty="0"/>
          </a:p>
        </p:txBody>
      </p:sp>
      <p:sp>
        <p:nvSpPr>
          <p:cNvPr id="5" name="Dikdörtgen 4"/>
          <p:cNvSpPr/>
          <p:nvPr/>
        </p:nvSpPr>
        <p:spPr>
          <a:xfrm>
            <a:off x="6283036" y="4925291"/>
            <a:ext cx="668482" cy="155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669" y="1690688"/>
            <a:ext cx="7810406" cy="5079065"/>
          </a:xfrm>
        </p:spPr>
      </p:pic>
      <p:sp>
        <p:nvSpPr>
          <p:cNvPr id="8" name="Dikdörtgen 7"/>
          <p:cNvSpPr/>
          <p:nvPr/>
        </p:nvSpPr>
        <p:spPr>
          <a:xfrm>
            <a:off x="6151417" y="5081155"/>
            <a:ext cx="1059873" cy="238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7830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069282" cy="1193511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414"/>
            <a:ext cx="8222673" cy="6857999"/>
          </a:xfrm>
        </p:spPr>
      </p:pic>
      <p:sp>
        <p:nvSpPr>
          <p:cNvPr id="6" name="Oval 5"/>
          <p:cNvSpPr/>
          <p:nvPr/>
        </p:nvSpPr>
        <p:spPr>
          <a:xfrm>
            <a:off x="394856" y="2285268"/>
            <a:ext cx="6421581" cy="39485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noFill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413164" y="3886927"/>
            <a:ext cx="550718" cy="44680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2050472" y="3886926"/>
            <a:ext cx="1160319" cy="44680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6816437" y="3885831"/>
            <a:ext cx="602673" cy="446809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3803073" y="4647762"/>
            <a:ext cx="810491" cy="374073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/>
          <p:cNvSpPr txBox="1"/>
          <p:nvPr/>
        </p:nvSpPr>
        <p:spPr>
          <a:xfrm>
            <a:off x="8222673" y="-53414"/>
            <a:ext cx="388486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-Sigorta girişi yapılırken girilen     meslek adının aynısı </a:t>
            </a:r>
            <a:r>
              <a:rPr lang="tr-T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  <a:r>
              <a:rPr lang="tr-TR" sz="2000" dirty="0" smtClean="0"/>
              <a:t> numaralı alana girilir.</a:t>
            </a:r>
          </a:p>
          <a:p>
            <a:r>
              <a:rPr lang="tr-TR" sz="2000" dirty="0" smtClean="0">
                <a:solidFill>
                  <a:srgbClr val="FF0000"/>
                </a:solidFill>
              </a:rPr>
              <a:t>-2</a:t>
            </a:r>
            <a:r>
              <a:rPr lang="tr-TR" sz="2000" dirty="0" smtClean="0"/>
              <a:t> numaralı alandaki kutuya tıklanır açılan pencerede 13 kodlu belge türü seçilir. (Eğer çıkışı yapılan kişi emekli çalışan ise belge türü olarak 2 kodlu belge türü seçilir.)</a:t>
            </a:r>
          </a:p>
          <a:p>
            <a:r>
              <a:rPr lang="tr-TR" sz="2000" dirty="0" smtClean="0">
                <a:solidFill>
                  <a:srgbClr val="FFCC00"/>
                </a:solidFill>
              </a:rPr>
              <a:t>-3</a:t>
            </a:r>
            <a:r>
              <a:rPr lang="tr-TR" sz="2000" dirty="0" smtClean="0"/>
              <a:t> numaralı alana ilgili dönemlerdeki gün sayısı ve hak edilen </a:t>
            </a:r>
            <a:r>
              <a:rPr lang="tr-TR" sz="2000" dirty="0" smtClean="0"/>
              <a:t>ücret, </a:t>
            </a:r>
            <a:r>
              <a:rPr lang="tr-TR" sz="2000" dirty="0" smtClean="0"/>
              <a:t>ilgili aylara ait bordrolardan veya 1. sayfada belirtilen açıklamalar dikkate alınarak girilir.</a:t>
            </a:r>
          </a:p>
          <a:p>
            <a:r>
              <a:rPr lang="tr-TR" sz="2000" dirty="0" smtClean="0"/>
              <a:t>-</a:t>
            </a:r>
            <a:r>
              <a:rPr lang="tr-TR" sz="2000" dirty="0" smtClean="0">
                <a:solidFill>
                  <a:srgbClr val="92D050"/>
                </a:solidFill>
              </a:rPr>
              <a:t>4</a:t>
            </a:r>
            <a:r>
              <a:rPr lang="tr-TR" sz="2000" dirty="0" smtClean="0"/>
              <a:t> numaralı alandaki kutuya tıklanır ve açılan pencerede 7 kodlu (Puantaj Kayıtları) belge türü seçilir.</a:t>
            </a:r>
          </a:p>
          <a:p>
            <a:r>
              <a:rPr lang="tr-TR" sz="2000" dirty="0" smtClean="0"/>
              <a:t>- Son olarak </a:t>
            </a:r>
            <a:r>
              <a:rPr lang="tr-TR" sz="2000" dirty="0" smtClean="0">
                <a:solidFill>
                  <a:srgbClr val="7030A0"/>
                </a:solidFill>
              </a:rPr>
              <a:t>5</a:t>
            </a:r>
            <a:r>
              <a:rPr lang="tr-TR" sz="2000" dirty="0" smtClean="0"/>
              <a:t> numaralı alanda işten ayrılış nedeni olarak 22-Diğer nedenler kodu seçilir ve İLERİ butonuna tıklanır. </a:t>
            </a:r>
            <a:endParaRPr lang="tr-TR" sz="2000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2597727" y="1693718"/>
            <a:ext cx="857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  <a:endParaRPr lang="tr-TR" sz="400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1413165" y="4187536"/>
            <a:ext cx="509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rgbClr val="FF0000"/>
                </a:solidFill>
              </a:rPr>
              <a:t>2</a:t>
            </a: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2358736" y="4187536"/>
            <a:ext cx="748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solidFill>
                  <a:srgbClr val="FFC000"/>
                </a:solidFill>
              </a:rPr>
              <a:t>3</a:t>
            </a:r>
            <a:endParaRPr lang="tr-TR" sz="4800" dirty="0">
              <a:solidFill>
                <a:srgbClr val="FFC000"/>
              </a:solidFill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6816437" y="4187536"/>
            <a:ext cx="623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dirty="0" smtClean="0">
                <a:solidFill>
                  <a:srgbClr val="92D050"/>
                </a:solidFill>
              </a:rPr>
              <a:t>4</a:t>
            </a:r>
            <a:endParaRPr lang="tr-TR" sz="5400" dirty="0">
              <a:solidFill>
                <a:srgbClr val="92D050"/>
              </a:solidFill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4613564" y="4416136"/>
            <a:ext cx="405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rgbClr val="7030A0"/>
                </a:solidFill>
              </a:rPr>
              <a:t>5</a:t>
            </a:r>
            <a:endParaRPr lang="tr-TR" sz="4400" dirty="0">
              <a:solidFill>
                <a:srgbClr val="7030A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211855" y="1344058"/>
            <a:ext cx="752027" cy="132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5639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622973" cy="975302"/>
          </a:xfrm>
        </p:spPr>
        <p:txBody>
          <a:bodyPr>
            <a:noAutofit/>
          </a:bodyPr>
          <a:lstStyle/>
          <a:p>
            <a:r>
              <a:rPr lang="tr-TR" sz="3600" dirty="0" smtClean="0"/>
              <a:t>Bilgilerin doğruluğu kontrol edildikten sonra </a:t>
            </a:r>
            <a:r>
              <a:rPr lang="tr-TR" sz="3600" b="1" u="sng" dirty="0" smtClean="0"/>
              <a:t>ONAYLA</a:t>
            </a:r>
            <a:r>
              <a:rPr lang="tr-TR" sz="3600" dirty="0" smtClean="0"/>
              <a:t> butonuna tıklanır ve işlem sonlandırılır.</a:t>
            </a:r>
            <a:endParaRPr lang="tr-TR" sz="36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465119"/>
            <a:ext cx="8243455" cy="5392882"/>
          </a:xfrm>
        </p:spPr>
      </p:pic>
      <p:sp>
        <p:nvSpPr>
          <p:cNvPr id="5" name="Sağ Ok 4"/>
          <p:cNvSpPr/>
          <p:nvPr/>
        </p:nvSpPr>
        <p:spPr>
          <a:xfrm rot="757541">
            <a:off x="4613564" y="6078682"/>
            <a:ext cx="945573" cy="436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2732183" y="3040655"/>
            <a:ext cx="782198" cy="99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501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285</Words>
  <Application>Microsoft Office PowerPoint</Application>
  <PresentationFormat>Geniş ekran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SİGORTALI İŞTEN AYRILIŞ BİLDİRGESİ </vt:lpstr>
      <vt:lpstr>-Sigortalı işten ayrılış bildirgesi butonuna tıklanır. </vt:lpstr>
      <vt:lpstr>-Kişinin TC Kimlik Numarası ve işten çıkış tarihi ilgili alanlara girilir ve Bul butonuna tıklanır. -Burada dikkat edilmesi gereken unsur içinde bulunulan tarihten geriye dönük en fazla 10 içinde sigorta çıkışı yapılabilir. Örneğin içinde bulunduğumuz tarih 14/08/2023 iken 03/08/2023 tarihinde sigorta çıkışı yapılırsa kurum olarak ceza ödemek zorunda kalınır. </vt:lpstr>
      <vt:lpstr>PowerPoint Sunusu</vt:lpstr>
      <vt:lpstr>Bilgilerin doğruluğu kontrol edildikten sonra ONAYLA butonuna tıklanır ve işlem sonlandırılır.</vt:lpstr>
    </vt:vector>
  </TitlesOfParts>
  <Company>Silentall.Com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SİGORTALI İŞTEN AYRILIŞ BİLDİRGESİ</dc:title>
  <dc:creator>MAAŞ</dc:creator>
  <cp:lastModifiedBy>MAAŞ</cp:lastModifiedBy>
  <cp:revision>12</cp:revision>
  <dcterms:created xsi:type="dcterms:W3CDTF">2023-08-14T11:47:34Z</dcterms:created>
  <dcterms:modified xsi:type="dcterms:W3CDTF">2023-09-04T10:51:01Z</dcterms:modified>
</cp:coreProperties>
</file>