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80" r:id="rId3"/>
    <p:sldId id="381" r:id="rId4"/>
    <p:sldId id="382" r:id="rId5"/>
    <p:sldId id="383" r:id="rId6"/>
    <p:sldId id="384" r:id="rId7"/>
    <p:sldId id="385" r:id="rId8"/>
    <p:sldId id="378" r:id="rId9"/>
    <p:sldId id="386" r:id="rId10"/>
    <p:sldId id="387" r:id="rId11"/>
    <p:sldId id="388" r:id="rId12"/>
    <p:sldId id="389" r:id="rId13"/>
    <p:sldId id="331" r:id="rId14"/>
    <p:sldId id="390" r:id="rId15"/>
    <p:sldId id="39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51" r:id="rId38"/>
    <p:sldId id="350" r:id="rId39"/>
    <p:sldId id="332" r:id="rId40"/>
    <p:sldId id="333" r:id="rId41"/>
    <p:sldId id="392"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5726647-C916-4F8B-B89B-7EC1A08C7A48}">
          <p14:sldIdLst>
            <p14:sldId id="257"/>
            <p14:sldId id="380"/>
            <p14:sldId id="381"/>
            <p14:sldId id="382"/>
            <p14:sldId id="383"/>
            <p14:sldId id="384"/>
            <p14:sldId id="385"/>
            <p14:sldId id="378"/>
            <p14:sldId id="386"/>
            <p14:sldId id="387"/>
            <p14:sldId id="388"/>
            <p14:sldId id="389"/>
            <p14:sldId id="331"/>
            <p14:sldId id="390"/>
            <p14:sldId id="39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51"/>
            <p14:sldId id="350"/>
            <p14:sldId id="332"/>
          </p14:sldIdLst>
        </p14:section>
        <p14:section name="Başlıksız Bölüm" id="{86A90585-5F58-4F10-BCDC-5D3A4217FDBE}">
          <p14:sldIdLst>
            <p14:sldId id="333"/>
            <p14:sldId id="3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434" autoAdjust="0"/>
  </p:normalViewPr>
  <p:slideViewPr>
    <p:cSldViewPr snapToGrid="0">
      <p:cViewPr varScale="1">
        <p:scale>
          <a:sx n="87" d="100"/>
          <a:sy n="87" d="100"/>
        </p:scale>
        <p:origin x="50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hasCustomPrompt="1"/>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45CC550A-F9DC-479E-A967-4CA46D394A50}" type="datetimeFigureOut">
              <a:rPr lang="tr-TR" smtClean="0"/>
              <a:t>31.12.2024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a:t>Asıl başlık stili için tıklatın</a:t>
            </a:r>
          </a:p>
        </p:txBody>
      </p:sp>
      <p:sp>
        <p:nvSpPr>
          <p:cNvPr id="3" name="Dikey Metin Yer Tutucusu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CC550A-F9DC-479E-A967-4CA46D394A50}" type="datetimeFigureOut">
              <a:rPr lang="tr-TR" smtClean="0"/>
              <a:t>31.12.2024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hasCustomPrompt="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CC550A-F9DC-479E-A967-4CA46D394A50}" type="datetimeFigureOut">
              <a:rPr lang="tr-TR" smtClean="0"/>
              <a:t>31.12.2024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a:t>Asıl başlık stili için tıklatın</a:t>
            </a:r>
          </a:p>
        </p:txBody>
      </p:sp>
      <p:sp>
        <p:nvSpPr>
          <p:cNvPr id="3" name="İçerik Yer Tutucusu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CC550A-F9DC-479E-A967-4CA46D394A50}" type="datetimeFigureOut">
              <a:rPr lang="tr-TR" smtClean="0"/>
              <a:t>31.12.2024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45CC550A-F9DC-479E-A967-4CA46D394A50}" type="datetimeFigureOut">
              <a:rPr lang="tr-TR" smtClean="0"/>
              <a:t>31.12.2024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a:t>Asıl başlık stili için tıklatın</a:t>
            </a:r>
          </a:p>
        </p:txBody>
      </p:sp>
      <p:sp>
        <p:nvSpPr>
          <p:cNvPr id="3" name="İçerik Yer Tutucusu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5CC550A-F9DC-479E-A967-4CA46D394A50}" type="datetimeFigureOut">
              <a:rPr lang="tr-TR" smtClean="0"/>
              <a:t>31.12.2024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hasCustomPrompt="1"/>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hasCustomPrompt="1"/>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5CC550A-F9DC-479E-A967-4CA46D394A50}" type="datetimeFigureOut">
              <a:rPr lang="tr-TR" smtClean="0"/>
              <a:t>31.12.2024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5CC550A-F9DC-479E-A967-4CA46D394A50}" type="datetimeFigureOut">
              <a:rPr lang="tr-TR" smtClean="0"/>
              <a:t>31.12.2024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5CC550A-F9DC-479E-A967-4CA46D394A50}" type="datetimeFigureOut">
              <a:rPr lang="tr-TR" smtClean="0"/>
              <a:t>31.12.2024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5CC550A-F9DC-479E-A967-4CA46D394A50}" type="datetimeFigureOut">
              <a:rPr lang="tr-TR" smtClean="0"/>
              <a:t>31.12.2024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5CC550A-F9DC-479E-A967-4CA46D394A50}" type="datetimeFigureOut">
              <a:rPr lang="tr-TR" smtClean="0"/>
              <a:t>31.12.2024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837E9E-BCBD-436D-93F7-55B1342426E1}"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C550A-F9DC-479E-A967-4CA46D394A50}" type="datetimeFigureOut">
              <a:rPr lang="tr-TR" smtClean="0"/>
              <a:t>31.12.2024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37E9E-BCBD-436D-93F7-55B1342426E1}"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karabaglardestek1@gmail.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p:cNvSpPr txBox="1"/>
          <p:nvPr/>
        </p:nvSpPr>
        <p:spPr>
          <a:xfrm>
            <a:off x="1728592" y="4019228"/>
            <a:ext cx="9131475" cy="1754326"/>
          </a:xfrm>
          <a:prstGeom prst="rect">
            <a:avLst/>
          </a:prstGeom>
          <a:noFill/>
        </p:spPr>
        <p:txBody>
          <a:bodyPr wrap="square" rtlCol="0">
            <a:spAutoFit/>
          </a:bodyPr>
          <a:lstStyle/>
          <a:p>
            <a:pPr algn="ctr"/>
            <a:r>
              <a:rPr lang="tr-TR" sz="3600" b="1" dirty="0"/>
              <a:t>2024-2025 EĞİTİM ÖĞRETİM YILI </a:t>
            </a:r>
          </a:p>
          <a:p>
            <a:pPr algn="ctr"/>
            <a:r>
              <a:rPr lang="tr-TR" sz="3600" b="1" dirty="0"/>
              <a:t>KARABAĞLAR İLÇE MİLLİ EĞİTİM MÜDÜRLÜĞÜ</a:t>
            </a:r>
          </a:p>
          <a:p>
            <a:pPr algn="ctr"/>
            <a:r>
              <a:rPr lang="tr-TR" sz="3600" b="1" dirty="0"/>
              <a:t>TAŞIMALI EĞİTİM SUNUM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EDA6A-DAE0-523B-C655-0D195F058C7F}"/>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E16C4F7B-3BB8-6ADE-37D9-FB1BC91D9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D008E56E-F163-C40A-964B-BEAD53E25F49}"/>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990E09D9-6BFD-5F91-03C7-571C6A8B9BDD}"/>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C15E414B-036C-49C9-5FB5-68ED91A2E289}"/>
              </a:ext>
            </a:extLst>
          </p:cNvPr>
          <p:cNvSpPr txBox="1"/>
          <p:nvPr/>
        </p:nvSpPr>
        <p:spPr>
          <a:xfrm>
            <a:off x="1203953" y="2432840"/>
            <a:ext cx="9075633" cy="4493538"/>
          </a:xfrm>
          <a:prstGeom prst="rect">
            <a:avLst/>
          </a:prstGeom>
          <a:noFill/>
        </p:spPr>
        <p:txBody>
          <a:bodyPr wrap="square" rtlCol="0">
            <a:spAutoFit/>
          </a:bodyPr>
          <a:lstStyle/>
          <a:p>
            <a:pPr algn="just"/>
            <a:r>
              <a:rPr lang="tr-TR" sz="1800" b="1" i="0" dirty="0">
                <a:solidFill>
                  <a:srgbClr val="000000"/>
                </a:solidFill>
                <a:effectLst/>
                <a:latin typeface="inherit"/>
              </a:rPr>
              <a:t>Taşıma işlerinde çalışanların şartları, görev ve sorumlulukları</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9 –</a:t>
            </a:r>
            <a:r>
              <a:rPr lang="tr-TR" b="0" i="0" dirty="0">
                <a:solidFill>
                  <a:srgbClr val="000000"/>
                </a:solidFill>
                <a:effectLst/>
                <a:latin typeface="Times New Roman" panose="02020603050405020304" pitchFamily="18" charset="0"/>
              </a:rPr>
              <a:t> (1) Okul servis araçlarını kullanan şoförler;</a:t>
            </a:r>
          </a:p>
          <a:p>
            <a:pPr algn="just"/>
            <a:endParaRPr lang="tr-TR" b="0" i="0" dirty="0">
              <a:solidFill>
                <a:srgbClr val="000000"/>
              </a:solidFill>
              <a:effectLst/>
              <a:latin typeface="Times New Roman" panose="02020603050405020304" pitchFamily="18" charset="0"/>
            </a:endParaRPr>
          </a:p>
          <a:p>
            <a:pPr marL="342900" indent="-342900" algn="just">
              <a:buAutoNum type="alphaLcParenR"/>
            </a:pPr>
            <a:r>
              <a:rPr lang="tr-TR" b="1" i="1" dirty="0">
                <a:solidFill>
                  <a:srgbClr val="000000"/>
                </a:solidFill>
                <a:effectLst/>
                <a:latin typeface="Times New Roman" panose="02020603050405020304" pitchFamily="18" charset="0"/>
              </a:rPr>
              <a:t>26 yaşından gün almış ve 66 yaşından gün almamış olmak,</a:t>
            </a:r>
          </a:p>
          <a:p>
            <a:pPr marL="342900" indent="-342900" algn="just">
              <a:buAutoNum type="alphaLcParenR"/>
            </a:pPr>
            <a:r>
              <a:rPr lang="tr-TR" b="0" i="0" dirty="0">
                <a:solidFill>
                  <a:srgbClr val="000000"/>
                </a:solidFill>
                <a:effectLst/>
                <a:latin typeface="Times New Roman" panose="02020603050405020304" pitchFamily="18" charset="0"/>
              </a:rPr>
              <a:t>b) Türk Ceza Kanununun 53 üncü maddesinde belirtilen süreler geçmiş ve affa uğramış veya hükmün açıklanmasının geri bırakılmasına karar verilmiş olsa bile;</a:t>
            </a:r>
          </a:p>
          <a:p>
            <a:pPr algn="just"/>
            <a:r>
              <a:rPr lang="tr-TR" b="0" i="0" dirty="0">
                <a:solidFill>
                  <a:srgbClr val="000000"/>
                </a:solidFill>
                <a:effectLst/>
                <a:latin typeface="Times New Roman" panose="02020603050405020304" pitchFamily="18" charset="0"/>
              </a:rPr>
              <a:t>1) </a:t>
            </a:r>
            <a:r>
              <a:rPr lang="tr-TR" b="1" i="1" dirty="0">
                <a:solidFill>
                  <a:srgbClr val="000000"/>
                </a:solidFill>
                <a:effectLst/>
                <a:latin typeface="Times New Roman" panose="02020603050405020304" pitchFamily="18" charset="0"/>
              </a:rPr>
              <a:t>Devletin güvenliğine karşı suçlar, anayasal düzene ve bu düzenin işleyişine karşı suçlar, </a:t>
            </a:r>
            <a:r>
              <a:rPr lang="tr-TR" b="0" i="0" dirty="0">
                <a:solidFill>
                  <a:srgbClr val="000000"/>
                </a:solidFill>
                <a:effectLst/>
                <a:latin typeface="Times New Roman" panose="02020603050405020304" pitchFamily="18" charset="0"/>
              </a:rPr>
              <a:t>zimmet, irtikap, rüşvet, hırsızlık, dolandırıcılık, sahtecilik, güveni kötüye kullanma, hileli iflas, ihaleye fesat karıştırma, edimin ifasına fesat karıştırma, suçtan kaynaklanan mal varlığı değerlerini aklama veya kaçakçılık suçlarından mahkum olmamış olmak veya bu suçlardan hakkında devam eden ya da uzlaşmayla neticelenmiş bir kovuşturma bulunmamak.</a:t>
            </a:r>
          </a:p>
          <a:p>
            <a:pPr algn="just"/>
            <a:r>
              <a:rPr lang="tr-TR" b="0" i="0" dirty="0">
                <a:solidFill>
                  <a:srgbClr val="000000"/>
                </a:solidFill>
                <a:effectLst/>
                <a:latin typeface="Times New Roman" panose="02020603050405020304" pitchFamily="18" charset="0"/>
              </a:rPr>
              <a:t>2) Türk Ceza Kanununun 81, 102, 103, 104, 105, 109, 179/3, 188, 190, 191, 226 ve 227 </a:t>
            </a:r>
            <a:r>
              <a:rPr lang="tr-TR" b="0" i="0" dirty="0" err="1">
                <a:solidFill>
                  <a:srgbClr val="000000"/>
                </a:solidFill>
                <a:effectLst/>
                <a:latin typeface="Times New Roman" panose="02020603050405020304" pitchFamily="18" charset="0"/>
              </a:rPr>
              <a:t>nci</a:t>
            </a:r>
            <a:r>
              <a:rPr lang="tr-TR" b="0" i="0" dirty="0">
                <a:solidFill>
                  <a:srgbClr val="000000"/>
                </a:solidFill>
                <a:effectLst/>
                <a:latin typeface="Times New Roman" panose="02020603050405020304" pitchFamily="18" charset="0"/>
              </a:rPr>
              <a:t> maddelerindeki suçlardan mahkum olmamış olmak veya bu suçlardan hakkında devam eden ya da uzlaşmayla neticelenmiş bir kovuşturma bulunmamak,</a:t>
            </a:r>
          </a:p>
          <a:p>
            <a:pPr marL="342900" indent="-342900" algn="just">
              <a:buAutoNum type="alphaLcParenR"/>
            </a:pPr>
            <a:endParaRPr lang="tr-TR"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158472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DF5B3-DEC5-FBA4-B54E-C0B22A0594F0}"/>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E5A5A714-66DE-19BB-0D04-CDAE3CAA9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EF663193-185A-AE69-DFF4-29E37BC99241}"/>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E9FBE31A-DE12-2F2E-3465-1F1FC2C286B2}"/>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6E2FCE22-FC73-AFAF-D515-7885EC55A399}"/>
              </a:ext>
            </a:extLst>
          </p:cNvPr>
          <p:cNvSpPr txBox="1"/>
          <p:nvPr/>
        </p:nvSpPr>
        <p:spPr>
          <a:xfrm>
            <a:off x="1203953" y="2432840"/>
            <a:ext cx="9075633" cy="2577629"/>
          </a:xfrm>
          <a:prstGeom prst="rect">
            <a:avLst/>
          </a:prstGeom>
          <a:noFill/>
        </p:spPr>
        <p:txBody>
          <a:bodyPr wrap="square" rtlCol="0">
            <a:spAutoFit/>
          </a:bodyPr>
          <a:lstStyle/>
          <a:p>
            <a:pPr algn="just"/>
            <a:r>
              <a:rPr lang="tr-TR" sz="1800" b="1" i="0" dirty="0">
                <a:solidFill>
                  <a:srgbClr val="000000"/>
                </a:solidFill>
                <a:effectLst/>
                <a:latin typeface="inherit"/>
              </a:rPr>
              <a:t>Taşıma işlerinde çalışanların şartları, görev ve sorumlulukları</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9 –</a:t>
            </a:r>
            <a:r>
              <a:rPr lang="tr-TR" b="0" i="0" dirty="0">
                <a:solidFill>
                  <a:srgbClr val="000000"/>
                </a:solidFill>
                <a:effectLst/>
                <a:latin typeface="Times New Roman" panose="02020603050405020304" pitchFamily="18" charset="0"/>
              </a:rPr>
              <a:t> (1) Okul servis araçlarını kullanan şoförler;</a:t>
            </a:r>
          </a:p>
          <a:p>
            <a:pPr algn="just"/>
            <a:endParaRPr lang="tr-TR" b="0" i="0" dirty="0">
              <a:solidFill>
                <a:srgbClr val="000000"/>
              </a:solidFill>
              <a:effectLst/>
              <a:latin typeface="Times New Roman" panose="02020603050405020304" pitchFamily="18" charset="0"/>
            </a:endParaRPr>
          </a:p>
          <a:p>
            <a:pPr algn="just">
              <a:lnSpc>
                <a:spcPts val="1524"/>
              </a:lnSpc>
            </a:pPr>
            <a:r>
              <a:rPr lang="tr-TR" b="0" i="0" dirty="0">
                <a:solidFill>
                  <a:srgbClr val="000000"/>
                </a:solidFill>
                <a:effectLst/>
                <a:latin typeface="Times New Roman" panose="02020603050405020304" pitchFamily="18" charset="0"/>
              </a:rPr>
              <a:t>c) </a:t>
            </a:r>
            <a:r>
              <a:rPr lang="tr-TR" sz="1800" b="1" i="0" dirty="0">
                <a:solidFill>
                  <a:srgbClr val="000000"/>
                </a:solidFill>
                <a:effectLst/>
                <a:latin typeface="inherit"/>
              </a:rPr>
              <a:t>(Değişik:RG-29/11/2024-32737)</a:t>
            </a:r>
            <a:r>
              <a:rPr lang="tr-TR" b="0" i="0" dirty="0">
                <a:solidFill>
                  <a:srgbClr val="000000"/>
                </a:solidFill>
                <a:effectLst/>
                <a:latin typeface="Times New Roman" panose="02020603050405020304" pitchFamily="18" charset="0"/>
              </a:rPr>
              <a:t> </a:t>
            </a:r>
            <a:r>
              <a:rPr lang="tr-TR" sz="1800" b="1" i="1" dirty="0">
                <a:solidFill>
                  <a:srgbClr val="000000"/>
                </a:solidFill>
                <a:effectLst/>
                <a:latin typeface="inherit"/>
              </a:rPr>
              <a:t>D sınıfı sürücü belgesi için en az iki yıllık( eski hali 5 yıllık),</a:t>
            </a:r>
            <a:r>
              <a:rPr lang="tr-TR" sz="1800" b="0" i="1" dirty="0">
                <a:solidFill>
                  <a:srgbClr val="000000"/>
                </a:solidFill>
                <a:effectLst/>
                <a:latin typeface="inherit"/>
              </a:rPr>
              <a:t> D1 sınıfı sürücü belgesi için </a:t>
            </a:r>
            <a:r>
              <a:rPr lang="tr-TR" sz="1800" b="1" i="1" dirty="0">
                <a:solidFill>
                  <a:srgbClr val="000000"/>
                </a:solidFill>
                <a:effectLst/>
                <a:latin typeface="inherit"/>
              </a:rPr>
              <a:t>en az beş yıllık (eski hali 7 yıllık)  </a:t>
            </a:r>
            <a:r>
              <a:rPr lang="tr-TR" sz="1800" b="0" i="0" dirty="0">
                <a:solidFill>
                  <a:srgbClr val="000000"/>
                </a:solidFill>
                <a:effectLst/>
                <a:latin typeface="inherit"/>
              </a:rPr>
              <a:t>sürücü belgesine sahip olmak ve her yıl okul servis şoförlüğüne uygun olduğuna dair aile hekiminden rapor almış olmak,</a:t>
            </a:r>
            <a:endParaRPr lang="tr-TR" b="0" i="0" dirty="0">
              <a:solidFill>
                <a:srgbClr val="000000"/>
              </a:solidFill>
              <a:effectLst/>
              <a:latin typeface="Times New Roman" panose="02020603050405020304" pitchFamily="18" charset="0"/>
            </a:endParaRPr>
          </a:p>
          <a:p>
            <a:pPr algn="just"/>
            <a:r>
              <a:rPr lang="tr-TR" b="0" i="0" dirty="0">
                <a:solidFill>
                  <a:srgbClr val="000000"/>
                </a:solidFill>
                <a:effectLst/>
                <a:latin typeface="Times New Roman" panose="02020603050405020304" pitchFamily="18" charset="0"/>
              </a:rPr>
              <a:t>ç) Şoförlük mesleği bakımından </a:t>
            </a:r>
            <a:r>
              <a:rPr lang="tr-TR" b="1" i="1" u="sng" dirty="0">
                <a:solidFill>
                  <a:srgbClr val="000000"/>
                </a:solidFill>
                <a:effectLst/>
                <a:latin typeface="Times New Roman" panose="02020603050405020304" pitchFamily="18" charset="0"/>
              </a:rPr>
              <a:t>her beş yılda bir yetkili kuruluşlardan psikoteknik </a:t>
            </a:r>
            <a:r>
              <a:rPr lang="tr-TR" b="0" i="0" dirty="0">
                <a:solidFill>
                  <a:srgbClr val="000000"/>
                </a:solidFill>
                <a:effectLst/>
                <a:latin typeface="Times New Roman" panose="02020603050405020304" pitchFamily="18" charset="0"/>
              </a:rPr>
              <a:t>açıdan sağlıklı olduklarını gösteren rapor almak,</a:t>
            </a:r>
          </a:p>
          <a:p>
            <a:pPr algn="just"/>
            <a:r>
              <a:rPr lang="tr-TR" b="0" i="0" dirty="0">
                <a:solidFill>
                  <a:srgbClr val="000000"/>
                </a:solidFill>
                <a:effectLst/>
                <a:latin typeface="Times New Roman" panose="02020603050405020304" pitchFamily="18" charset="0"/>
              </a:rPr>
              <a:t>e) Yurtiçi Yolcu Taşımacılığı Sürücü Mesleki Yeterlilik Belgesine sahip olmak,</a:t>
            </a: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755605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5D52-D250-7230-4139-CBE751ECFBA5}"/>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F6BED4CD-9572-0240-3AA3-C39FCDD2B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FED21B2A-D1D9-9B67-5099-601749231AB5}"/>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0B6937B7-478B-0DB4-407E-687C82ACC46D}"/>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F8505674-6608-CC6A-0318-FF28CC6FCB1B}"/>
              </a:ext>
            </a:extLst>
          </p:cNvPr>
          <p:cNvSpPr txBox="1"/>
          <p:nvPr/>
        </p:nvSpPr>
        <p:spPr>
          <a:xfrm>
            <a:off x="1203953" y="2432840"/>
            <a:ext cx="9075633" cy="2269852"/>
          </a:xfrm>
          <a:prstGeom prst="rect">
            <a:avLst/>
          </a:prstGeom>
          <a:noFill/>
        </p:spPr>
        <p:txBody>
          <a:bodyPr wrap="square" rtlCol="0">
            <a:spAutoFit/>
          </a:bodyPr>
          <a:lstStyle/>
          <a:p>
            <a:pPr algn="just"/>
            <a:r>
              <a:rPr lang="tr-TR" sz="1800" b="1" i="0" dirty="0">
                <a:solidFill>
                  <a:srgbClr val="000000"/>
                </a:solidFill>
                <a:effectLst/>
                <a:latin typeface="inherit"/>
              </a:rPr>
              <a:t>Taşıma işlerinde çalışanların şartları, görev ve sorumlulukları</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9 –</a:t>
            </a:r>
            <a:r>
              <a:rPr lang="tr-TR" b="0" i="0" dirty="0">
                <a:solidFill>
                  <a:srgbClr val="000000"/>
                </a:solidFill>
                <a:effectLst/>
                <a:latin typeface="Times New Roman" panose="02020603050405020304" pitchFamily="18" charset="0"/>
              </a:rPr>
              <a:t> (2) Okul servis araçlarındaki rehber personel;</a:t>
            </a:r>
          </a:p>
          <a:p>
            <a:pPr algn="just"/>
            <a:endParaRPr lang="tr-TR" b="0" i="0" dirty="0">
              <a:solidFill>
                <a:srgbClr val="000000"/>
              </a:solidFill>
              <a:effectLst/>
              <a:latin typeface="Times New Roman" panose="02020603050405020304" pitchFamily="18" charset="0"/>
            </a:endParaRPr>
          </a:p>
          <a:p>
            <a:pPr algn="just">
              <a:lnSpc>
                <a:spcPts val="1524"/>
              </a:lnSpc>
            </a:pPr>
            <a:r>
              <a:rPr lang="tr-TR" b="0" i="0" dirty="0">
                <a:solidFill>
                  <a:srgbClr val="000000"/>
                </a:solidFill>
                <a:effectLst/>
                <a:latin typeface="Times New Roman" panose="02020603050405020304" pitchFamily="18" charset="0"/>
              </a:rPr>
              <a:t>a) </a:t>
            </a:r>
            <a:r>
              <a:rPr lang="tr-TR" b="1" i="0" dirty="0">
                <a:solidFill>
                  <a:srgbClr val="000000"/>
                </a:solidFill>
                <a:effectLst/>
                <a:latin typeface="Times New Roman" panose="02020603050405020304" pitchFamily="18" charset="0"/>
              </a:rPr>
              <a:t>(Değişik:RG-25/8/2021-31579) </a:t>
            </a:r>
            <a:r>
              <a:rPr lang="tr-TR" b="1" i="1" u="sng" dirty="0">
                <a:solidFill>
                  <a:srgbClr val="000000"/>
                </a:solidFill>
                <a:effectLst/>
                <a:latin typeface="Times New Roman" panose="02020603050405020304" pitchFamily="18" charset="0"/>
              </a:rPr>
              <a:t>22 yaşını doldurmuş ve 61 yaşından gün almamış olması </a:t>
            </a:r>
            <a:r>
              <a:rPr lang="tr-TR" b="0" i="0" dirty="0">
                <a:solidFill>
                  <a:srgbClr val="000000"/>
                </a:solidFill>
                <a:effectLst/>
                <a:latin typeface="Times New Roman" panose="02020603050405020304" pitchFamily="18" charset="0"/>
              </a:rPr>
              <a:t>kaydıyla; en az lise mezunu olmak veya Millî Eğitim Bakanlığı onaylı kursu başarıyla tamamlamak şartıyla en az ilkokul mezunu olmak,</a:t>
            </a:r>
          </a:p>
          <a:p>
            <a:pPr algn="just">
              <a:lnSpc>
                <a:spcPts val="1524"/>
              </a:lnSpc>
            </a:pPr>
            <a:endParaRPr lang="tr-TR" sz="1600" dirty="0">
              <a:solidFill>
                <a:srgbClr val="000000"/>
              </a:solidFill>
              <a:latin typeface="Times New Roman" panose="02020603050405020304" pitchFamily="18" charset="0"/>
            </a:endParaRPr>
          </a:p>
          <a:p>
            <a:pPr algn="just">
              <a:lnSpc>
                <a:spcPts val="1524"/>
              </a:lnSpc>
            </a:pPr>
            <a:r>
              <a:rPr lang="tr-TR" sz="1600" b="0" i="0" dirty="0">
                <a:solidFill>
                  <a:srgbClr val="000000"/>
                </a:solidFill>
                <a:effectLst/>
                <a:latin typeface="Times New Roman" panose="02020603050405020304" pitchFamily="18" charset="0"/>
              </a:rPr>
              <a:t>f) </a:t>
            </a:r>
            <a:r>
              <a:rPr lang="tr-TR" sz="1600" b="1" i="1" u="sng" dirty="0">
                <a:solidFill>
                  <a:srgbClr val="000000"/>
                </a:solidFill>
                <a:effectLst/>
                <a:latin typeface="Times New Roman" panose="02020603050405020304" pitchFamily="18" charset="0"/>
              </a:rPr>
              <a:t>Sarı renkte ve üzerinde reflektif şeritler yer alan ve ön ve arka kısmında “REHBER” yazılı ikaz yeleği giymek,</a:t>
            </a:r>
          </a:p>
          <a:p>
            <a:pPr algn="just">
              <a:lnSpc>
                <a:spcPts val="1524"/>
              </a:lnSpc>
            </a:pPr>
            <a:endParaRPr lang="tr-TR" sz="1600" b="1" i="1" u="sng"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917522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294D580C-893E-34D3-0E71-2773F6AB2862}"/>
              </a:ext>
            </a:extLst>
          </p:cNvPr>
          <p:cNvSpPr txBox="1"/>
          <p:nvPr/>
        </p:nvSpPr>
        <p:spPr>
          <a:xfrm>
            <a:off x="1256232" y="3009501"/>
            <a:ext cx="9075633" cy="2314529"/>
          </a:xfrm>
          <a:prstGeom prst="rect">
            <a:avLst/>
          </a:prstGeom>
          <a:noFill/>
        </p:spPr>
        <p:txBody>
          <a:bodyPr wrap="square" rtlCol="0">
            <a:spAutoFit/>
          </a:bodyPr>
          <a:lstStyle/>
          <a:p>
            <a:pPr algn="just"/>
            <a:r>
              <a:rPr lang="tr-TR" sz="1800" b="1" i="0" dirty="0">
                <a:solidFill>
                  <a:srgbClr val="000000"/>
                </a:solidFill>
                <a:effectLst/>
                <a:latin typeface="inherit"/>
              </a:rPr>
              <a:t>Amaç</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1 –</a:t>
            </a:r>
            <a:r>
              <a:rPr lang="tr-TR" b="0" i="0" dirty="0">
                <a:solidFill>
                  <a:srgbClr val="000000"/>
                </a:solidFill>
                <a:effectLst/>
                <a:latin typeface="Times New Roman" panose="02020603050405020304" pitchFamily="18" charset="0"/>
              </a:rPr>
              <a:t> </a:t>
            </a:r>
            <a:r>
              <a:rPr lang="tr-TR" sz="1800" b="1" i="0" dirty="0">
                <a:solidFill>
                  <a:srgbClr val="000000"/>
                </a:solidFill>
                <a:effectLst/>
                <a:latin typeface="inherit"/>
              </a:rPr>
              <a:t>(Değişik:RG-1/8/2024-32619)</a:t>
            </a:r>
            <a:endParaRPr lang="tr-TR" b="0" i="0" dirty="0">
              <a:solidFill>
                <a:srgbClr val="000000"/>
              </a:solidFill>
              <a:effectLst/>
              <a:latin typeface="Times New Roman" panose="02020603050405020304" pitchFamily="18" charset="0"/>
            </a:endParaRPr>
          </a:p>
          <a:p>
            <a:pPr algn="just"/>
            <a:r>
              <a:rPr lang="tr-TR" b="0" i="0" dirty="0">
                <a:solidFill>
                  <a:srgbClr val="000000"/>
                </a:solidFill>
                <a:effectLst/>
                <a:latin typeface="Times New Roman" panose="02020603050405020304" pitchFamily="18" charset="0"/>
              </a:rPr>
              <a:t>(1) Bu Yönetmeliğin amacı, 14/6/1973 tarihli ve 1739 sayılı Millî Eğitim Temel Kanunu ile tanınan eğitim hakkından yoksun kalması muhtemel ilköğretim, ortaöğretim ve özel eğitim okul/kurum/sınıflarına devam eden öğrenciler ile yaygın eğitim hizmetinden yararlanan özel eğitim kursiyerlerinin resmî okul/kurumlara taşıma yoluyla eğitime erişimlerini sağlamak için gerekli usul ve esasları belirlemektir.</a:t>
            </a:r>
          </a:p>
          <a:p>
            <a:endParaRPr lang="tr-TR" dirty="0"/>
          </a:p>
        </p:txBody>
      </p:sp>
    </p:spTree>
    <p:extLst>
      <p:ext uri="{BB962C8B-B14F-4D97-AF65-F5344CB8AC3E}">
        <p14:creationId xmlns:p14="http://schemas.microsoft.com/office/powerpoint/2010/main" val="1512910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996B9-1771-DD72-B460-AE5FBFC8CB6F}"/>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3020C3B3-85EA-9DF0-6CF5-3703293BC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7B27E5F1-104E-A67A-A167-31BBE633720C}"/>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9361565B-AF9C-05D9-0FE9-518AC4092E99}"/>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7D56CE9E-784B-4F56-B47E-AE15E8E9E492}"/>
              </a:ext>
            </a:extLst>
          </p:cNvPr>
          <p:cNvSpPr txBox="1"/>
          <p:nvPr/>
        </p:nvSpPr>
        <p:spPr>
          <a:xfrm>
            <a:off x="1256232" y="3009501"/>
            <a:ext cx="9075633" cy="3139321"/>
          </a:xfrm>
          <a:prstGeom prst="rect">
            <a:avLst/>
          </a:prstGeom>
          <a:noFill/>
        </p:spPr>
        <p:txBody>
          <a:bodyPr wrap="square" rtlCol="0">
            <a:spAutoFit/>
          </a:bodyPr>
          <a:lstStyle/>
          <a:p>
            <a:pPr algn="just"/>
            <a:r>
              <a:rPr lang="tr-TR" sz="1800" b="1" i="0" dirty="0">
                <a:solidFill>
                  <a:srgbClr val="000000"/>
                </a:solidFill>
                <a:effectLst/>
                <a:latin typeface="inherit"/>
              </a:rPr>
              <a:t>Tanımlar</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4 - </a:t>
            </a:r>
            <a:r>
              <a:rPr lang="tr-TR" b="0" i="0" dirty="0">
                <a:solidFill>
                  <a:srgbClr val="000000"/>
                </a:solidFill>
                <a:effectLst/>
                <a:latin typeface="Times New Roman" panose="02020603050405020304" pitchFamily="18" charset="0"/>
              </a:rPr>
              <a:t>(1) Bu Yönetmelikte geçen;</a:t>
            </a:r>
          </a:p>
          <a:p>
            <a:pPr algn="just"/>
            <a:endParaRPr lang="tr-TR" sz="1800" dirty="0">
              <a:solidFill>
                <a:srgbClr val="000000"/>
              </a:solidFill>
              <a:latin typeface="Times New Roman" panose="02020603050405020304" pitchFamily="18" charset="0"/>
            </a:endParaRPr>
          </a:p>
          <a:p>
            <a:pPr algn="just"/>
            <a:r>
              <a:rPr lang="tr-TR" b="0" i="0" dirty="0">
                <a:solidFill>
                  <a:srgbClr val="000000"/>
                </a:solidFill>
                <a:effectLst/>
                <a:latin typeface="Times New Roman" panose="02020603050405020304" pitchFamily="18" charset="0"/>
              </a:rPr>
              <a:t>ğ) </a:t>
            </a:r>
            <a:r>
              <a:rPr lang="tr-TR" sz="1800" b="1" i="0" dirty="0">
                <a:solidFill>
                  <a:srgbClr val="000000"/>
                </a:solidFill>
                <a:effectLst/>
                <a:latin typeface="inherit"/>
              </a:rPr>
              <a:t>(Değişik:RG-1/8/2024-32619)</a:t>
            </a:r>
            <a:r>
              <a:rPr lang="tr-TR" b="0" i="0" dirty="0">
                <a:solidFill>
                  <a:srgbClr val="000000"/>
                </a:solidFill>
                <a:effectLst/>
                <a:latin typeface="Times New Roman" panose="02020603050405020304" pitchFamily="18" charset="0"/>
              </a:rPr>
              <a:t> Taşıma hizmetinden faydalanacaklar: Öğrenci taşıma uygulaması kapsamında öğrencisi taşınacak yerleşim biriminde sürekli veya geçici ikamet eden öğrencilerle, özel eğitim okul/sınıflarında eğitim alan öğrenciler, yaygın eğitim kapsamında olan kursiyerler ve okul/kurumlarda oluşturulan Bireyselleştirilmiş Eğitim Programı Geliştirme Birimi tarafından refakat edilmesine karar verilen bedensel, orta veya ağır zihinsel engelli, birden fazla yetersizliği ve otizm spektrum bozukluğu olan öğrenci/kursiyerlerin; veli/vasisi ya da yazılı olarak yetkilendirdiği kişileri,</a:t>
            </a:r>
            <a:r>
              <a:rPr lang="tr-TR" sz="1800" b="1" i="0" dirty="0">
                <a:solidFill>
                  <a:srgbClr val="000000"/>
                </a:solidFill>
                <a:effectLst/>
                <a:latin typeface="inherit"/>
              </a:rPr>
              <a:t> </a:t>
            </a:r>
            <a:endParaRPr lang="tr-TR" b="0" i="0" dirty="0">
              <a:solidFill>
                <a:srgbClr val="000000"/>
              </a:solidFill>
              <a:effectLst/>
              <a:latin typeface="Times New Roman" panose="02020603050405020304" pitchFamily="18" charset="0"/>
            </a:endParaRPr>
          </a:p>
          <a:p>
            <a:endParaRPr lang="tr-TR" dirty="0"/>
          </a:p>
        </p:txBody>
      </p:sp>
    </p:spTree>
    <p:extLst>
      <p:ext uri="{BB962C8B-B14F-4D97-AF65-F5344CB8AC3E}">
        <p14:creationId xmlns:p14="http://schemas.microsoft.com/office/powerpoint/2010/main" val="1875835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788E-BE60-B944-9444-491E37A26674}"/>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D3278518-D2E2-E12D-CBFF-1FE73A5BB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AB22400B-BCA3-1E50-0AA4-86FF0BD4C1E3}"/>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2510B1FC-D193-2950-C712-D2B666C11472}"/>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6C3C69F3-9DCD-46CA-B16D-E7B91FF01577}"/>
              </a:ext>
            </a:extLst>
          </p:cNvPr>
          <p:cNvSpPr txBox="1"/>
          <p:nvPr/>
        </p:nvSpPr>
        <p:spPr>
          <a:xfrm>
            <a:off x="1256232" y="3009501"/>
            <a:ext cx="9075633" cy="1477328"/>
          </a:xfrm>
          <a:prstGeom prst="rect">
            <a:avLst/>
          </a:prstGeom>
          <a:noFill/>
        </p:spPr>
        <p:txBody>
          <a:bodyPr wrap="square" rtlCol="0">
            <a:spAutoFit/>
          </a:bodyPr>
          <a:lstStyle/>
          <a:p>
            <a:pPr algn="just"/>
            <a:r>
              <a:rPr lang="tr-TR" sz="1800" b="1" i="0" dirty="0">
                <a:solidFill>
                  <a:srgbClr val="000000"/>
                </a:solidFill>
                <a:effectLst/>
                <a:latin typeface="inherit"/>
              </a:rPr>
              <a:t>Tanımlar</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4 - </a:t>
            </a:r>
            <a:r>
              <a:rPr lang="tr-TR" b="0" i="0" dirty="0">
                <a:solidFill>
                  <a:srgbClr val="000000"/>
                </a:solidFill>
                <a:effectLst/>
                <a:latin typeface="Times New Roman" panose="02020603050405020304" pitchFamily="18" charset="0"/>
              </a:rPr>
              <a:t>(1) Bu Yönetmelikte geçen;</a:t>
            </a:r>
          </a:p>
          <a:p>
            <a:pPr algn="just"/>
            <a:endParaRPr lang="tr-TR" sz="1800" dirty="0">
              <a:solidFill>
                <a:srgbClr val="000000"/>
              </a:solidFill>
              <a:latin typeface="Times New Roman" panose="02020603050405020304" pitchFamily="18" charset="0"/>
            </a:endParaRPr>
          </a:p>
          <a:p>
            <a:pPr algn="just"/>
            <a:r>
              <a:rPr lang="tr-TR" b="0" i="0" dirty="0">
                <a:solidFill>
                  <a:srgbClr val="000000"/>
                </a:solidFill>
                <a:effectLst/>
                <a:latin typeface="Times New Roman" panose="02020603050405020304" pitchFamily="18" charset="0"/>
              </a:rPr>
              <a:t>n) </a:t>
            </a:r>
            <a:r>
              <a:rPr lang="tr-TR" sz="1800" b="1" i="0" dirty="0">
                <a:solidFill>
                  <a:srgbClr val="000000"/>
                </a:solidFill>
                <a:effectLst/>
                <a:latin typeface="inherit"/>
              </a:rPr>
              <a:t>(Ek:RG-1/8/2024-32619) </a:t>
            </a:r>
            <a:r>
              <a:rPr lang="tr-TR" b="0" i="0" dirty="0">
                <a:solidFill>
                  <a:srgbClr val="000000"/>
                </a:solidFill>
                <a:effectLst/>
                <a:latin typeface="Times New Roman" panose="02020603050405020304" pitchFamily="18" charset="0"/>
              </a:rPr>
              <a:t>Rehber personel: Özel eğitim öğrencileri ile kursiyerlerin taşındığı okul servis aracında görevli personeli,</a:t>
            </a:r>
            <a:endParaRPr lang="tr-TR" dirty="0"/>
          </a:p>
        </p:txBody>
      </p:sp>
    </p:spTree>
    <p:extLst>
      <p:ext uri="{BB962C8B-B14F-4D97-AF65-F5344CB8AC3E}">
        <p14:creationId xmlns:p14="http://schemas.microsoft.com/office/powerpoint/2010/main" val="1906888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043E-9985-9C04-D4C9-C45E4513E36B}"/>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C02029FC-4093-EBA1-DADD-F2EB811119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4BC4E2BE-9C0F-C044-2E93-D44219375E7E}"/>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68091BAD-4D98-E567-59FD-D11CEC8238E8}"/>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2013EBFC-5F7F-9E90-CE1A-EB9E284B74AD}"/>
              </a:ext>
            </a:extLst>
          </p:cNvPr>
          <p:cNvSpPr txBox="1"/>
          <p:nvPr/>
        </p:nvSpPr>
        <p:spPr>
          <a:xfrm>
            <a:off x="1203953" y="2432840"/>
            <a:ext cx="9075633" cy="3539430"/>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i="0" dirty="0">
                <a:solidFill>
                  <a:srgbClr val="000000"/>
                </a:solidFill>
                <a:effectLst/>
                <a:latin typeface="Times New Roman" panose="02020603050405020304" pitchFamily="18" charset="0"/>
              </a:rPr>
              <a:t>(1) Taşıma merkezi OKUL/KURUM MÜDÜRÜNÜN öğrenci taşıma uygulamasına ilişkin görevleri şunlardır:</a:t>
            </a:r>
            <a:endParaRPr lang="tr-TR" sz="1600" b="1" dirty="0">
              <a:solidFill>
                <a:srgbClr val="000000"/>
              </a:solidFill>
              <a:latin typeface="inherit"/>
            </a:endParaRPr>
          </a:p>
          <a:p>
            <a:pPr algn="just"/>
            <a:r>
              <a:rPr lang="tr-TR" sz="1600" b="0" i="0" dirty="0">
                <a:solidFill>
                  <a:srgbClr val="000000"/>
                </a:solidFill>
                <a:effectLst/>
                <a:latin typeface="Times New Roman" panose="02020603050405020304" pitchFamily="18" charset="0"/>
              </a:rPr>
              <a:t>a) Taşıma merkezi okul/kurumun fiziki durumu ve kontenjanına göre öğrenci taşıma uygulaması kapsamında okul/kurumun alabileceği öğrenci sayısı sınıflara göre tespit edildikten sonra bu sayıları; ilkokul ve ortaokullarda şubat ayının ikinci haftasında, imam-hatip ortaokulu ve ortaöğretim okul/kurumlarında en geç ağustos ayının ilk haftasında millî eğitim müdürlüğüne bildirmek.</a:t>
            </a:r>
          </a:p>
          <a:p>
            <a:pPr algn="just"/>
            <a:r>
              <a:rPr lang="tr-TR" sz="1600" b="0" i="0" dirty="0">
                <a:solidFill>
                  <a:srgbClr val="000000"/>
                </a:solidFill>
                <a:effectLst/>
                <a:latin typeface="Times New Roman" panose="02020603050405020304" pitchFamily="18" charset="0"/>
              </a:rPr>
              <a:t>b) Öğrenci taşıma uygulamasıyla okul/kuruma gelen öğrencilerin kayıt kabul ve nakil işlemlerinin ilgili mevzuat hükümleri doğrultusunda yapılmasını sağlamak.</a:t>
            </a:r>
          </a:p>
          <a:p>
            <a:pPr algn="just"/>
            <a:r>
              <a:rPr lang="tr-TR" sz="1600" b="0" i="0" dirty="0">
                <a:solidFill>
                  <a:srgbClr val="000000"/>
                </a:solidFill>
                <a:effectLst/>
                <a:latin typeface="Times New Roman" panose="02020603050405020304" pitchFamily="18" charset="0"/>
              </a:rPr>
              <a:t>c) Taşıma hizmetinden faydalanacak öğrenciler ile taşıma merkezi okul/kurumlardaki öğrencilerin birlikte öğrenim görmelerini sağlayacak şekilde sınıf ve şubelere dengeli dağılım yapılmasını sağlamak.</a:t>
            </a:r>
          </a:p>
        </p:txBody>
      </p:sp>
    </p:spTree>
    <p:extLst>
      <p:ext uri="{BB962C8B-B14F-4D97-AF65-F5344CB8AC3E}">
        <p14:creationId xmlns:p14="http://schemas.microsoft.com/office/powerpoint/2010/main" val="1584862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E424E-3C09-D568-07C5-434CADE654F6}"/>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E047D219-F5DA-26FC-CAE5-9C64C8B75C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A84AFE29-27DB-56DE-C9E7-14E0764D72D8}"/>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677FC34C-67DB-13FF-0B14-33883FA2F639}"/>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2B709659-D4DF-5DC6-6C67-CDD54F8C6835}"/>
              </a:ext>
            </a:extLst>
          </p:cNvPr>
          <p:cNvSpPr txBox="1"/>
          <p:nvPr/>
        </p:nvSpPr>
        <p:spPr>
          <a:xfrm>
            <a:off x="1203953" y="2432840"/>
            <a:ext cx="9075633" cy="4031873"/>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marL="342900" indent="-342900" algn="just">
              <a:buAutoNum type="arabicParenBoth"/>
            </a:pPr>
            <a:r>
              <a:rPr lang="tr-TR" sz="1600" b="1" i="0" dirty="0">
                <a:solidFill>
                  <a:srgbClr val="000000"/>
                </a:solidFill>
                <a:effectLst/>
                <a:latin typeface="Times New Roman" panose="02020603050405020304" pitchFamily="18" charset="0"/>
              </a:rPr>
              <a:t>Taşıma merkezi OKUL/KURUM MÜDÜRÜNÜN öğrenci taşıma uygulamasına ilişkin görevleri şunlardır:</a:t>
            </a:r>
            <a:endParaRPr lang="tr-TR" sz="1600" b="1" dirty="0">
              <a:solidFill>
                <a:srgbClr val="000000"/>
              </a:solidFill>
              <a:latin typeface="inherit"/>
            </a:endParaRPr>
          </a:p>
          <a:p>
            <a:pPr algn="just"/>
            <a:r>
              <a:rPr lang="tr-TR" sz="1600" b="0" i="0" dirty="0">
                <a:solidFill>
                  <a:srgbClr val="000000"/>
                </a:solidFill>
                <a:effectLst/>
                <a:latin typeface="Times New Roman" panose="02020603050405020304" pitchFamily="18" charset="0"/>
              </a:rPr>
              <a:t>ç) Taşıma hizmetinden faydalanacak öğrencilerin geliş ve gidişlerine göre haftalık ders dağıtım ve günlük vakit çizelgesinin düzenlenmesini sağlamak.</a:t>
            </a:r>
          </a:p>
          <a:p>
            <a:pPr algn="just"/>
            <a:r>
              <a:rPr lang="tr-TR" sz="1600" b="0" i="0" dirty="0">
                <a:solidFill>
                  <a:srgbClr val="000000"/>
                </a:solidFill>
                <a:effectLst/>
                <a:latin typeface="Times New Roman" panose="02020603050405020304" pitchFamily="18" charset="0"/>
              </a:rPr>
              <a:t>d) Taşıma merkezi okul/kurumların fiziki imkânları ölçüsünde geliş ve gidiş saatlerinde oluşan boşluklarda öğrencilerin sosyal, kültürel ve sportif faaliyetler ile kitaplık ve kütüphanelerden yararlandırılmasını sağlamak.</a:t>
            </a:r>
          </a:p>
          <a:p>
            <a:pPr algn="just"/>
            <a:r>
              <a:rPr lang="tr-TR" sz="1600" b="0" i="0" dirty="0">
                <a:solidFill>
                  <a:srgbClr val="000000"/>
                </a:solidFill>
                <a:effectLst/>
                <a:latin typeface="Times New Roman" panose="02020603050405020304" pitchFamily="18" charset="0"/>
              </a:rPr>
              <a:t>e) Taşınan ilköğretim ve ortaöğretim okul/kurumu öğrencilerinin öğle yemeklerini sağlıklı, güvenli ve düzenli bir şekilde yiyebilmeleri için gerekli tedbirleri almak, yüklenicinin sözleşme hükümlerine uyup uymadığını günlük olarak kontrol edilmesini sağlamak ve giderilemeyen aksaklıkları rapor hâlinde millî eğitim müdürlüğüne bildirmek.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4540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307D7-A9A7-0266-B158-830C7FD29163}"/>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BF5DA14D-EFD5-8F9E-2F74-B2804CB5BF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1B578D5D-2A33-7B01-466B-3F6E320947B4}"/>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C0839858-1634-4DB2-A788-D23B34A21CD2}"/>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9F1C8BB5-BB51-E999-2F97-7B277A485496}"/>
              </a:ext>
            </a:extLst>
          </p:cNvPr>
          <p:cNvSpPr txBox="1"/>
          <p:nvPr/>
        </p:nvSpPr>
        <p:spPr>
          <a:xfrm>
            <a:off x="1203953" y="2432840"/>
            <a:ext cx="9075633" cy="4524315"/>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marL="342900" indent="-342900" algn="just">
              <a:buAutoNum type="arabicParenBoth"/>
            </a:pPr>
            <a:r>
              <a:rPr lang="tr-TR" sz="1600" b="1" i="0" dirty="0">
                <a:solidFill>
                  <a:srgbClr val="000000"/>
                </a:solidFill>
                <a:effectLst/>
                <a:latin typeface="Times New Roman" panose="02020603050405020304" pitchFamily="18" charset="0"/>
              </a:rPr>
              <a:t>Taşıma merkezi </a:t>
            </a:r>
            <a:r>
              <a:rPr lang="tr-TR" sz="1600" b="1" dirty="0">
                <a:solidFill>
                  <a:srgbClr val="000000"/>
                </a:solidFill>
                <a:latin typeface="Times New Roman" panose="02020603050405020304" pitchFamily="18" charset="0"/>
              </a:rPr>
              <a:t>O</a:t>
            </a:r>
            <a:r>
              <a:rPr lang="tr-TR" sz="1600" b="1" i="0" dirty="0">
                <a:solidFill>
                  <a:srgbClr val="000000"/>
                </a:solidFill>
                <a:effectLst/>
                <a:latin typeface="Times New Roman" panose="02020603050405020304" pitchFamily="18" charset="0"/>
              </a:rPr>
              <a:t>KUL/KURUM MÜDÜRÜNÜN öğrenci taşıma uygulamasına ilişkin görevleri şunlardır</a:t>
            </a:r>
            <a:r>
              <a:rPr lang="tr-TR" sz="1600" b="0" i="0" dirty="0">
                <a:solidFill>
                  <a:srgbClr val="000000"/>
                </a:solidFill>
                <a:effectLst/>
                <a:latin typeface="Times New Roman" panose="02020603050405020304" pitchFamily="18" charset="0"/>
              </a:rPr>
              <a:t>:</a:t>
            </a:r>
            <a:endParaRPr lang="tr-TR" sz="1600" b="1" dirty="0">
              <a:solidFill>
                <a:srgbClr val="000000"/>
              </a:solidFill>
              <a:latin typeface="inherit"/>
            </a:endParaRPr>
          </a:p>
          <a:p>
            <a:pPr algn="just"/>
            <a:r>
              <a:rPr lang="tr-TR" sz="1600" b="0" i="0" dirty="0">
                <a:solidFill>
                  <a:srgbClr val="000000"/>
                </a:solidFill>
                <a:effectLst/>
                <a:latin typeface="Times New Roman" panose="02020603050405020304" pitchFamily="18" charset="0"/>
              </a:rPr>
              <a:t>f) Öğrenci taşıma uygulamasının iyileştirilmesi ve geliştirilmesine yönelik veli/vasi/muhtar/belediye başkanı ve kamu görevlileri ile iş birliğini sağlamak.</a:t>
            </a:r>
          </a:p>
          <a:p>
            <a:pPr algn="just"/>
            <a:r>
              <a:rPr lang="tr-TR" sz="1600" b="0" i="0" dirty="0">
                <a:solidFill>
                  <a:srgbClr val="000000"/>
                </a:solidFill>
                <a:effectLst/>
                <a:latin typeface="Times New Roman" panose="02020603050405020304" pitchFamily="18" charset="0"/>
              </a:rPr>
              <a:t>g) </a:t>
            </a:r>
            <a:r>
              <a:rPr lang="tr-TR" sz="1600" b="1" i="1" dirty="0">
                <a:solidFill>
                  <a:srgbClr val="000000"/>
                </a:solidFill>
                <a:effectLst/>
                <a:latin typeface="Times New Roman" panose="02020603050405020304" pitchFamily="18" charset="0"/>
              </a:rPr>
              <a:t>Okul servis araçları ile taşıma merkezi okula gelen öğrencilerin, isim listelerine göre kontrol edilmesini koordine etmek.</a:t>
            </a:r>
          </a:p>
          <a:p>
            <a:pPr algn="just"/>
            <a:r>
              <a:rPr lang="tr-TR" sz="1600" b="1" i="1" u="sng" dirty="0">
                <a:solidFill>
                  <a:srgbClr val="000000"/>
                </a:solidFill>
                <a:effectLst/>
                <a:latin typeface="Times New Roman" panose="02020603050405020304" pitchFamily="18" charset="0"/>
              </a:rPr>
              <a:t>ğ) Okul servis araçları ve rehber personel puantajlarını her ayın sonunda millî eğitim müdürlüğüne göndermek.</a:t>
            </a:r>
          </a:p>
          <a:p>
            <a:pPr algn="just"/>
            <a:r>
              <a:rPr lang="tr-TR" sz="1600" b="0" i="0" dirty="0">
                <a:solidFill>
                  <a:srgbClr val="000000"/>
                </a:solidFill>
                <a:effectLst/>
                <a:latin typeface="Times New Roman" panose="02020603050405020304" pitchFamily="18" charset="0"/>
              </a:rPr>
              <a:t>h) Taşıma işini yüklenenlerin, servis şoförlerinin ve rehber personelin 25/10/2017 tarihli ve 30221 sayılı Resmî </a:t>
            </a:r>
            <a:r>
              <a:rPr lang="tr-TR" sz="1600" b="0" i="0" dirty="0" err="1">
                <a:solidFill>
                  <a:srgbClr val="000000"/>
                </a:solidFill>
                <a:effectLst/>
                <a:latin typeface="Times New Roman" panose="02020603050405020304" pitchFamily="18" charset="0"/>
              </a:rPr>
              <a:t>Gazete’de</a:t>
            </a:r>
            <a:r>
              <a:rPr lang="tr-TR" sz="1600" b="0" i="0" dirty="0">
                <a:solidFill>
                  <a:srgbClr val="000000"/>
                </a:solidFill>
                <a:effectLst/>
                <a:latin typeface="Times New Roman" panose="02020603050405020304" pitchFamily="18" charset="0"/>
              </a:rPr>
              <a:t> yayımlanan Okul Servis Araçları Yönetmeliğine, bu Yönetmelik ve </a:t>
            </a:r>
            <a:r>
              <a:rPr lang="tr-TR" sz="1600" b="1" i="1" dirty="0">
                <a:solidFill>
                  <a:srgbClr val="000000"/>
                </a:solidFill>
                <a:effectLst/>
                <a:latin typeface="Times New Roman" panose="02020603050405020304" pitchFamily="18" charset="0"/>
              </a:rPr>
              <a:t>sözleşme hükümlerine uyup uymadıklarının </a:t>
            </a:r>
            <a:r>
              <a:rPr lang="tr-TR" sz="1600" b="1" i="1" u="sng" dirty="0">
                <a:solidFill>
                  <a:srgbClr val="000000"/>
                </a:solidFill>
                <a:effectLst/>
                <a:latin typeface="Times New Roman" panose="02020603050405020304" pitchFamily="18" charset="0"/>
              </a:rPr>
              <a:t>kontrol ve takibinin günlük</a:t>
            </a:r>
            <a:r>
              <a:rPr lang="tr-TR" sz="1600" b="1" i="1" dirty="0">
                <a:solidFill>
                  <a:srgbClr val="000000"/>
                </a:solidFill>
                <a:effectLst/>
                <a:latin typeface="Times New Roman" panose="02020603050405020304" pitchFamily="18" charset="0"/>
              </a:rPr>
              <a:t> olarak yapılmasını sağlamak, aksaklıkları önlemek ve gidermek üzere gerekli tedbirleri almak ve giderilemeyen aksaklıkları rapor hâlinde millî eğitim müdürlüğüne bildirmek.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4108104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17088-E0EF-8748-DE55-ED02B51F85DC}"/>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74B8A7FF-A9B9-C28E-0C17-78E6ECC81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E12356C5-421C-989F-8CBB-B34DF0226146}"/>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B799BF61-718D-F84A-65A7-9B01B2E08DD2}"/>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3F02087D-F3F7-25E1-1B60-8CC0E77FB72B}"/>
              </a:ext>
            </a:extLst>
          </p:cNvPr>
          <p:cNvSpPr txBox="1"/>
          <p:nvPr/>
        </p:nvSpPr>
        <p:spPr>
          <a:xfrm>
            <a:off x="1203953" y="2432840"/>
            <a:ext cx="9075633" cy="4278094"/>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marL="342900" indent="-342900" algn="just">
              <a:buAutoNum type="arabicParenBoth"/>
            </a:pPr>
            <a:r>
              <a:rPr lang="tr-TR" sz="1600" b="1" i="0" dirty="0">
                <a:solidFill>
                  <a:srgbClr val="000000"/>
                </a:solidFill>
                <a:effectLst/>
                <a:latin typeface="Times New Roman" panose="02020603050405020304" pitchFamily="18" charset="0"/>
              </a:rPr>
              <a:t>Taşıma merkezi OKUL/KURUM MÜDÜRÜNÜN öğrenci taşıma uygulamasına ilişkin görevleri şunlardır:</a:t>
            </a:r>
            <a:endParaRPr lang="tr-TR" sz="1600" b="1" dirty="0">
              <a:solidFill>
                <a:srgbClr val="000000"/>
              </a:solidFill>
              <a:latin typeface="inherit"/>
            </a:endParaRPr>
          </a:p>
          <a:p>
            <a:pPr algn="just"/>
            <a:r>
              <a:rPr lang="tr-TR" sz="1600" b="0" i="0" dirty="0">
                <a:solidFill>
                  <a:srgbClr val="000000"/>
                </a:solidFill>
                <a:effectLst/>
                <a:latin typeface="Times New Roman" panose="02020603050405020304" pitchFamily="18" charset="0"/>
              </a:rPr>
              <a:t>ı) Okul servis araçlarının arkasındaki “OKUL TAŞITI” tabelasının üst kısmına, okunabilecek şekilde sürücü hatalarının millî eğitim müdürlüğüne bildirileceği telefon numarasının yazdırılmasını sağlamak.</a:t>
            </a:r>
          </a:p>
          <a:p>
            <a:pPr algn="just"/>
            <a:r>
              <a:rPr lang="tr-TR" sz="1600" b="0" i="0" dirty="0">
                <a:solidFill>
                  <a:srgbClr val="000000"/>
                </a:solidFill>
                <a:effectLst/>
                <a:latin typeface="Times New Roman" panose="02020603050405020304" pitchFamily="18" charset="0"/>
              </a:rPr>
              <a:t>i) Özel eğitim meslek lisesinde öğrenim gören işitme yetersizliği olan öğrenciler ile yaygın eğitim hizmetinden yararlanan işitme yetersizliği olan kursiyerlere dağıtılmak üzere aylık toplu taşıma bilet miktarını millî eğitim müdürlüğüne bildirmek, aylık toplu taşıma biletlerinin öğrencilere veya veli/vasilerine imza karşılığı dağıtılmasını ve öğrencinin devamsızlık yaptığı günlerin bir sonraki ayın bilet miktarından düşürülmesini sağlamak.</a:t>
            </a:r>
          </a:p>
          <a:p>
            <a:pPr algn="just"/>
            <a:r>
              <a:rPr lang="tr-TR" sz="1600" b="0" i="0" dirty="0">
                <a:solidFill>
                  <a:srgbClr val="000000"/>
                </a:solidFill>
                <a:effectLst/>
                <a:latin typeface="Times New Roman" panose="02020603050405020304" pitchFamily="18" charset="0"/>
              </a:rPr>
              <a:t>j) </a:t>
            </a:r>
            <a:r>
              <a:rPr lang="tr-TR" sz="1600" b="1" i="1" dirty="0">
                <a:solidFill>
                  <a:srgbClr val="000000"/>
                </a:solidFill>
                <a:effectLst/>
                <a:latin typeface="Times New Roman" panose="02020603050405020304" pitchFamily="18" charset="0"/>
              </a:rPr>
              <a:t>Özel eğitim öğrenci/kursiyerlerinin taşındığı okul servis aracında bulunan rehber personelin, servis aracında bulunduğu zamanlar ile eğitim ve öğretim saatlerinde sorumluluğunda olan öğrenci/kursiyerlere yönelik görevlerini yerine getirmesini sağlamak.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314304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BE992-4B81-9F8D-01BB-409C8699729D}"/>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B993A846-AF14-5EF4-8235-6223D10824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EF15F650-228D-DF1B-5AF7-4BC093285583}"/>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5D5B9A34-1BB6-3511-4169-53F447BAF464}"/>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1B12CD2F-CED0-8A7B-AB9D-B07F81CE48F9}"/>
              </a:ext>
            </a:extLst>
          </p:cNvPr>
          <p:cNvSpPr txBox="1"/>
          <p:nvPr/>
        </p:nvSpPr>
        <p:spPr>
          <a:xfrm>
            <a:off x="1203953" y="2432840"/>
            <a:ext cx="9075633" cy="2523768"/>
          </a:xfrm>
          <a:prstGeom prst="rect">
            <a:avLst/>
          </a:prstGeom>
          <a:noFill/>
        </p:spPr>
        <p:txBody>
          <a:bodyPr wrap="square" rtlCol="0">
            <a:spAutoFit/>
          </a:bodyPr>
          <a:lstStyle/>
          <a:p>
            <a:pPr algn="just"/>
            <a:r>
              <a:rPr lang="tr-TR" sz="1800" b="1" i="0" dirty="0">
                <a:solidFill>
                  <a:srgbClr val="000000"/>
                </a:solidFill>
                <a:effectLst/>
                <a:latin typeface="inherit"/>
              </a:rPr>
              <a:t>Amaç ve kapsam</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1 –</a:t>
            </a:r>
            <a:r>
              <a:rPr lang="tr-TR" b="0" i="1" dirty="0">
                <a:solidFill>
                  <a:srgbClr val="000000"/>
                </a:solidFill>
                <a:effectLst/>
                <a:latin typeface="Times New Roman" panose="02020603050405020304" pitchFamily="18" charset="0"/>
              </a:rPr>
              <a:t> (1) Bu Yönetmeliğin amacı; okul öncesi eğitim ve zorunlu eğitim kapsamında bulunan öğrenciler ile kreş, gündüz bakımevleri ve çocuk kulüplerine devam eden çocukların taşıma faaliyetlerini düzenli ve güvenli hale getirmek, taşıma yapacak gerçek ve tüzel kişilerin yeterlilik ve çalışma şartları ile denetim işlemlerine ilişkin usul ve esasları belirlemektir.</a:t>
            </a:r>
          </a:p>
          <a:p>
            <a:pPr algn="just"/>
            <a:r>
              <a:rPr lang="tr-TR" b="0" i="1" dirty="0">
                <a:solidFill>
                  <a:srgbClr val="000000"/>
                </a:solidFill>
                <a:effectLst/>
                <a:latin typeface="Times New Roman" panose="02020603050405020304" pitchFamily="18" charset="0"/>
              </a:rPr>
              <a:t>(2) Bu Yönetmelik gerçek ve tüzel kişilerce öğrenci taşıma faaliyetlerini, bu faaliyetlerde kullanılacak okul servis araçlarını, taşımacıları ve bu taşıma işlerinde çalışanları kapsar.</a:t>
            </a:r>
          </a:p>
          <a:p>
            <a:pPr algn="just"/>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10009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D20C3-34C1-E24B-1E90-8F3DFE9631F4}"/>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2D083DFB-EB1D-98C4-6BE3-AE958B554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08EA67DE-49D9-E7A2-DD72-864FAFFC365F}"/>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7924C5EE-AD74-3145-2EE5-CB0221A9D9AB}"/>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9BF8E8F7-ABB0-25A5-A3FC-8100F87ABC24}"/>
              </a:ext>
            </a:extLst>
          </p:cNvPr>
          <p:cNvSpPr txBox="1"/>
          <p:nvPr/>
        </p:nvSpPr>
        <p:spPr>
          <a:xfrm>
            <a:off x="1203953" y="2432840"/>
            <a:ext cx="9075633" cy="4524315"/>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marL="342900" indent="-342900" algn="just">
              <a:buAutoNum type="arabicParenBoth"/>
            </a:pPr>
            <a:r>
              <a:rPr lang="tr-TR" sz="1600" b="1" i="0" dirty="0">
                <a:solidFill>
                  <a:srgbClr val="000000"/>
                </a:solidFill>
                <a:effectLst/>
                <a:latin typeface="Times New Roman" panose="02020603050405020304" pitchFamily="18" charset="0"/>
              </a:rPr>
              <a:t>Taşıma merkezi OKUL/KURUM MÜDÜRÜNÜN öğrenci taşıma uygulamasına ilişkin görevleri şunlardır:</a:t>
            </a:r>
            <a:endParaRPr lang="tr-TR" sz="1600" b="1" dirty="0">
              <a:solidFill>
                <a:srgbClr val="000000"/>
              </a:solidFill>
              <a:latin typeface="inherit"/>
            </a:endParaRPr>
          </a:p>
          <a:p>
            <a:pPr algn="just"/>
            <a:r>
              <a:rPr lang="tr-TR" sz="1600" b="0" i="0" dirty="0">
                <a:solidFill>
                  <a:srgbClr val="000000"/>
                </a:solidFill>
                <a:effectLst/>
                <a:latin typeface="Times New Roman" panose="02020603050405020304" pitchFamily="18" charset="0"/>
              </a:rPr>
              <a:t>k) Özel eğitim öğrenci ve kursiyerlerinin okul/kurumlarına sağlıklı, güvenli ve zamanında ulaşımları için planlama komisyonunca belirlenen tedbirlerin alınmasını sağlamak.</a:t>
            </a:r>
          </a:p>
          <a:p>
            <a:pPr algn="just"/>
            <a:r>
              <a:rPr lang="tr-TR" sz="1600" b="0" i="0" dirty="0">
                <a:solidFill>
                  <a:srgbClr val="000000"/>
                </a:solidFill>
                <a:effectLst/>
                <a:latin typeface="Times New Roman" panose="02020603050405020304" pitchFamily="18" charset="0"/>
              </a:rPr>
              <a:t>l) Öğrenci taşıma uygulaması kapsamında olup işletmelerde mesleki eğitime devam eden öğrencilerden, veli/vasilerinin yazılı talebi üzerine okul servis aracının güzergâhı üzerinde yer alan mesleki eğitim aldığı işletmelere veya kayıtlı oldukları okullara taşınma talebinde bulunanları planlama komisyonuna bildirmek.</a:t>
            </a:r>
          </a:p>
          <a:p>
            <a:pPr algn="just"/>
            <a:r>
              <a:rPr lang="tr-TR" sz="1600" b="0" i="0" dirty="0">
                <a:solidFill>
                  <a:srgbClr val="000000"/>
                </a:solidFill>
                <a:effectLst/>
                <a:latin typeface="Times New Roman" panose="02020603050405020304" pitchFamily="18" charset="0"/>
              </a:rPr>
              <a:t>m) Öğrenci taşıma uygulaması ile ilgili okul müdürlüğüne ulaşan problemler ile adli ve idari makamlara bildirim yükümlülüğü gerektiren tespit ve şikâyetleri millî eğitim müdürlüğüne bildirmek.</a:t>
            </a:r>
          </a:p>
          <a:p>
            <a:pPr algn="just"/>
            <a:r>
              <a:rPr lang="tr-TR" sz="1600" b="0" i="0" dirty="0">
                <a:solidFill>
                  <a:srgbClr val="000000"/>
                </a:solidFill>
                <a:effectLst/>
                <a:latin typeface="Times New Roman" panose="02020603050405020304" pitchFamily="18" charset="0"/>
              </a:rPr>
              <a:t>n) </a:t>
            </a:r>
            <a:r>
              <a:rPr lang="tr-TR" sz="1600" b="1" i="1" dirty="0">
                <a:solidFill>
                  <a:srgbClr val="000000"/>
                </a:solidFill>
                <a:effectLst/>
                <a:latin typeface="Times New Roman" panose="02020603050405020304" pitchFamily="18" charset="0"/>
              </a:rPr>
              <a:t>Taşıma hizmetinden faydalanacak öğrencilere ilişkin e-Okul ve Taşımalı Öğrenci Modülü veri girişlerinin zamanında yapılmasını sağlamak.</a:t>
            </a:r>
          </a:p>
          <a:p>
            <a:pPr algn="just"/>
            <a:r>
              <a:rPr lang="tr-TR" sz="1600" b="0" i="0" dirty="0">
                <a:solidFill>
                  <a:srgbClr val="000000"/>
                </a:solidFill>
                <a:effectLst/>
                <a:latin typeface="Times New Roman" panose="02020603050405020304" pitchFamily="18" charset="0"/>
              </a:rPr>
              <a:t>o) Bu Yönetmeliğin 23 üncü maddesi kapsamında öğrenci ve velilere verilecek eğitimlerin yapılmasını sağlamak.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856013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47077-AB13-A05C-CDD3-696C818B4E5F}"/>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D4A00868-13B1-74C1-780B-FB637B7565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EAA4D1DC-9EBA-27EB-FA71-1F50314FF46C}"/>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D6643825-A138-FC65-9935-20A556FF6073}"/>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93682182-ABDA-725A-D7DE-31C01F315D7C}"/>
              </a:ext>
            </a:extLst>
          </p:cNvPr>
          <p:cNvSpPr txBox="1"/>
          <p:nvPr/>
        </p:nvSpPr>
        <p:spPr>
          <a:xfrm>
            <a:off x="1203953" y="2432840"/>
            <a:ext cx="9075633" cy="3785652"/>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dirty="0">
                <a:solidFill>
                  <a:srgbClr val="000000"/>
                </a:solidFill>
                <a:effectLst/>
                <a:latin typeface="Times New Roman" panose="02020603050405020304" pitchFamily="18" charset="0"/>
              </a:rPr>
              <a:t>(2) Taşıma merkezi okul/kurumlarda </a:t>
            </a:r>
            <a:r>
              <a:rPr lang="tr-TR" sz="1600" b="1" u="sng" dirty="0">
                <a:solidFill>
                  <a:srgbClr val="000000"/>
                </a:solidFill>
                <a:effectLst/>
                <a:latin typeface="Times New Roman" panose="02020603050405020304" pitchFamily="18" charset="0"/>
              </a:rPr>
              <a:t>TAŞIMADAN SORUMLU MÜDÜR YARDIMCISININ </a:t>
            </a:r>
            <a:r>
              <a:rPr lang="tr-TR" sz="1600" b="1" dirty="0">
                <a:solidFill>
                  <a:srgbClr val="000000"/>
                </a:solidFill>
                <a:effectLst/>
                <a:latin typeface="Times New Roman" panose="02020603050405020304" pitchFamily="18" charset="0"/>
              </a:rPr>
              <a:t>öğrenci taşıma uygulamasına ilişkin görevleri şunlardır:</a:t>
            </a:r>
            <a:endParaRPr lang="tr-TR" sz="1600" b="1" dirty="0">
              <a:solidFill>
                <a:srgbClr val="000000"/>
              </a:solidFill>
              <a:latin typeface="inherit"/>
            </a:endParaRPr>
          </a:p>
          <a:p>
            <a:pPr algn="just"/>
            <a:r>
              <a:rPr lang="tr-TR" sz="1600" b="0" i="0" dirty="0">
                <a:solidFill>
                  <a:srgbClr val="000000"/>
                </a:solidFill>
                <a:effectLst/>
                <a:latin typeface="Times New Roman" panose="02020603050405020304" pitchFamily="18" charset="0"/>
              </a:rPr>
              <a:t>a) Öğrenci taşıma uygulaması kapsamında sınıflara göre okul/kurumun alabileceği öğrenci sayısını tespit ederek okul/kurum müdürüne bildirmek.</a:t>
            </a:r>
          </a:p>
          <a:p>
            <a:pPr algn="just"/>
            <a:r>
              <a:rPr lang="tr-TR" sz="1600" b="0" i="0" dirty="0">
                <a:solidFill>
                  <a:srgbClr val="000000"/>
                </a:solidFill>
                <a:effectLst/>
                <a:latin typeface="Times New Roman" panose="02020603050405020304" pitchFamily="18" charset="0"/>
              </a:rPr>
              <a:t>b) Öğrenci taşıma uygulamasıyla okul/kuruma gelen öğrencilerin kayıt kabul ve nakil işlemlerini ilgili mevzuat hükümleri doğrultusunda yapmak.</a:t>
            </a:r>
          </a:p>
          <a:p>
            <a:pPr algn="just"/>
            <a:r>
              <a:rPr lang="tr-TR" sz="1600" b="0" i="0" dirty="0">
                <a:solidFill>
                  <a:srgbClr val="000000"/>
                </a:solidFill>
                <a:effectLst/>
                <a:latin typeface="Times New Roman" panose="02020603050405020304" pitchFamily="18" charset="0"/>
              </a:rPr>
              <a:t>c) Taşıma hizmetinden faydalanacak öğrenciler ile taşıma merkezi okul/kurumlardaki öğrencilerin birlikte öğrenim görmelerini sağlayacak şekilde sınıf ve şubelere dengeli olarak dağılımını yapmak.</a:t>
            </a:r>
          </a:p>
          <a:p>
            <a:pPr algn="just"/>
            <a:r>
              <a:rPr lang="tr-TR" sz="1600" b="0" i="0" dirty="0">
                <a:solidFill>
                  <a:srgbClr val="000000"/>
                </a:solidFill>
                <a:effectLst/>
                <a:latin typeface="Times New Roman" panose="02020603050405020304" pitchFamily="18" charset="0"/>
              </a:rPr>
              <a:t>ç) Taşıma hizmetinden faydalanacak öğrencilerin geliş ve gidişlerine göre haftalık ders dağıtım ve günlük vakit çizelgesinin düzenlenmesi için öğretmenlerin görüşlerini almak.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253900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6ED5C-3B38-8F87-0704-0E17FB77F244}"/>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361E2CAF-CF10-CDE5-1673-26B32A279A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6663968F-7272-57F9-C889-F4BD44441DBA}"/>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D94CB3AC-75FE-B253-55AF-9AA58D935491}"/>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FD7C85C9-383D-094E-B0B4-F1F15FB227F1}"/>
              </a:ext>
            </a:extLst>
          </p:cNvPr>
          <p:cNvSpPr txBox="1"/>
          <p:nvPr/>
        </p:nvSpPr>
        <p:spPr>
          <a:xfrm>
            <a:off x="1203953" y="2432840"/>
            <a:ext cx="9075633" cy="3785652"/>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dirty="0">
                <a:solidFill>
                  <a:srgbClr val="000000"/>
                </a:solidFill>
                <a:effectLst/>
                <a:latin typeface="Times New Roman" panose="02020603050405020304" pitchFamily="18" charset="0"/>
              </a:rPr>
              <a:t>(2) Taşıma merkezi okul/kurumlarda </a:t>
            </a:r>
            <a:r>
              <a:rPr lang="tr-TR" sz="1600" b="1" u="sng" dirty="0">
                <a:solidFill>
                  <a:srgbClr val="000000"/>
                </a:solidFill>
                <a:effectLst/>
                <a:latin typeface="Times New Roman" panose="02020603050405020304" pitchFamily="18" charset="0"/>
              </a:rPr>
              <a:t>TAŞIMADAN SORUMLU MÜDÜR YARDIMCISININ </a:t>
            </a:r>
            <a:r>
              <a:rPr lang="tr-TR" sz="1600" b="1" dirty="0">
                <a:solidFill>
                  <a:srgbClr val="000000"/>
                </a:solidFill>
                <a:effectLst/>
                <a:latin typeface="Times New Roman" panose="02020603050405020304" pitchFamily="18" charset="0"/>
              </a:rPr>
              <a:t>öğrenci taşıma uygulamasına ilişkin görevleri şunlardır:</a:t>
            </a:r>
            <a:endParaRPr lang="tr-TR" sz="1600" b="1" dirty="0">
              <a:solidFill>
                <a:srgbClr val="000000"/>
              </a:solidFill>
              <a:latin typeface="inherit"/>
            </a:endParaRPr>
          </a:p>
          <a:p>
            <a:pPr algn="just"/>
            <a:r>
              <a:rPr lang="tr-TR" sz="1600" b="0" i="0" dirty="0">
                <a:solidFill>
                  <a:srgbClr val="000000"/>
                </a:solidFill>
                <a:effectLst/>
                <a:latin typeface="Times New Roman" panose="02020603050405020304" pitchFamily="18" charset="0"/>
              </a:rPr>
              <a:t>d) Taşıma merkezi okul/kurumların fiziki imkânları ölçüsünde geliş ve gidiş saatlerinde oluşan boşluklarda taşıma hizmetinden faydalanan öğrencilerin sosyal, kültürel ve sportif faaliyetler ile kitaplık ve kütüphanelerden yararlanmaları için gerekli planlamaları yapmak.</a:t>
            </a:r>
          </a:p>
          <a:p>
            <a:pPr algn="just"/>
            <a:r>
              <a:rPr lang="tr-TR" sz="1600" b="0" i="0" dirty="0">
                <a:solidFill>
                  <a:srgbClr val="000000"/>
                </a:solidFill>
                <a:effectLst/>
                <a:latin typeface="Times New Roman" panose="02020603050405020304" pitchFamily="18" charset="0"/>
              </a:rPr>
              <a:t>e) </a:t>
            </a:r>
            <a:r>
              <a:rPr lang="tr-TR" sz="1600" b="1" i="1" dirty="0">
                <a:solidFill>
                  <a:srgbClr val="000000"/>
                </a:solidFill>
                <a:effectLst/>
                <a:latin typeface="Times New Roman" panose="02020603050405020304" pitchFamily="18" charset="0"/>
              </a:rPr>
              <a:t>Okul servis araçları ve rehber personel puantajlarını günlük olarak kontrol ve takip etmek.</a:t>
            </a:r>
          </a:p>
          <a:p>
            <a:pPr algn="just"/>
            <a:r>
              <a:rPr lang="tr-TR" sz="1600" b="0" i="0" dirty="0">
                <a:solidFill>
                  <a:srgbClr val="000000"/>
                </a:solidFill>
                <a:effectLst/>
                <a:latin typeface="Times New Roman" panose="02020603050405020304" pitchFamily="18" charset="0"/>
              </a:rPr>
              <a:t>f) İşitme yetersizliği olan özel eğitim meslek lisesi öğrencileri ile yaygın eğitim hizmetinden yararlanan işitme yetersizliği olan kursiyerlere dağıtılmak üzere aylık toplu taşıma bilet miktarını okul/kurum müdürüne bildirmek, aylık toplu taşıma biletlerini öğrencilere veya veli/vasilerine imza karşılığı dağıtmak ve öğrencinin devamsızlık yaptığı günleri bir sonraki ayın bilet miktarından düşmek.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468279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EC7A9-8DE6-A367-DF58-6799540B8F6F}"/>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4C187CCA-2B65-0F30-E200-0D22C3B8AC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119F5E65-82C7-FAF4-43CE-C415E515CC23}"/>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1FEF69CE-FE83-A2CE-7139-689CE7663A4E}"/>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9FDCBAEC-B8A4-C46D-0749-3B6792E3AA71}"/>
              </a:ext>
            </a:extLst>
          </p:cNvPr>
          <p:cNvSpPr txBox="1"/>
          <p:nvPr/>
        </p:nvSpPr>
        <p:spPr>
          <a:xfrm>
            <a:off x="1203953" y="2432840"/>
            <a:ext cx="9075633" cy="3539430"/>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dirty="0">
                <a:solidFill>
                  <a:srgbClr val="000000"/>
                </a:solidFill>
                <a:effectLst/>
                <a:latin typeface="Times New Roman" panose="02020603050405020304" pitchFamily="18" charset="0"/>
              </a:rPr>
              <a:t>(2) Taşıma merkezi okul/kurumlarda TAŞIMADAN SORUMLU MÜDÜR YARDIMCISININ öğrenci taşıma uygulamasına ilişkin görevleri şunlardır:</a:t>
            </a:r>
            <a:endParaRPr lang="tr-TR" sz="1600" b="1" dirty="0">
              <a:solidFill>
                <a:srgbClr val="000000"/>
              </a:solidFill>
              <a:latin typeface="inherit"/>
            </a:endParaRPr>
          </a:p>
          <a:p>
            <a:pPr algn="just"/>
            <a:r>
              <a:rPr lang="tr-TR" sz="1600" b="0" i="0" dirty="0">
                <a:solidFill>
                  <a:srgbClr val="000000"/>
                </a:solidFill>
                <a:effectLst/>
                <a:latin typeface="Times New Roman" panose="02020603050405020304" pitchFamily="18" charset="0"/>
              </a:rPr>
              <a:t>g) Öğrenci taşıma uygulaması kapsamında olup işletmelerde mesleki eğitime devam eden öğrencilerden, veli/vasilerinin yazılı talebi üzerine okul servis aracının güzergâhı üzerinde yer alan mesleki eğitim aldığı işletmelere veya kayıtlı oldukları okullara taşınma talebinde bulunanları okul müdürüne bildirmek.</a:t>
            </a:r>
          </a:p>
          <a:p>
            <a:pPr algn="just"/>
            <a:r>
              <a:rPr lang="tr-TR" sz="1600" b="0" i="0" dirty="0">
                <a:solidFill>
                  <a:srgbClr val="000000"/>
                </a:solidFill>
                <a:effectLst/>
                <a:latin typeface="Times New Roman" panose="02020603050405020304" pitchFamily="18" charset="0"/>
              </a:rPr>
              <a:t>ğ) </a:t>
            </a:r>
            <a:r>
              <a:rPr lang="tr-TR" sz="1600" b="1" i="1" dirty="0">
                <a:solidFill>
                  <a:srgbClr val="000000"/>
                </a:solidFill>
                <a:effectLst/>
                <a:latin typeface="Times New Roman" panose="02020603050405020304" pitchFamily="18" charset="0"/>
              </a:rPr>
              <a:t>Taşıma hizmetinden faydalanacak öğrencilere ilişkin e-Okul ve Taşımalı Öğrenci Modülü veri girişlerini zamanında yapmak.</a:t>
            </a:r>
          </a:p>
          <a:p>
            <a:pPr algn="just"/>
            <a:r>
              <a:rPr lang="tr-TR" sz="1600" b="0" i="0" dirty="0">
                <a:solidFill>
                  <a:srgbClr val="000000"/>
                </a:solidFill>
                <a:effectLst/>
                <a:latin typeface="Times New Roman" panose="02020603050405020304" pitchFamily="18" charset="0"/>
              </a:rPr>
              <a:t>h) </a:t>
            </a:r>
            <a:r>
              <a:rPr lang="tr-TR" sz="1600" b="1" i="1" dirty="0">
                <a:solidFill>
                  <a:srgbClr val="000000"/>
                </a:solidFill>
                <a:effectLst/>
                <a:latin typeface="Times New Roman" panose="02020603050405020304" pitchFamily="18" charset="0"/>
              </a:rPr>
              <a:t>Öğrenci araç yoklama listelerini muhafaza etmek.</a:t>
            </a:r>
          </a:p>
          <a:p>
            <a:pPr algn="just"/>
            <a:r>
              <a:rPr lang="tr-TR" sz="1600" b="0" i="0" dirty="0">
                <a:solidFill>
                  <a:srgbClr val="000000"/>
                </a:solidFill>
                <a:effectLst/>
                <a:latin typeface="Times New Roman" panose="02020603050405020304" pitchFamily="18" charset="0"/>
              </a:rPr>
              <a:t>ı) Müdür tarafından verilen bu Yönetmelik kapsamındaki diğer görev ve sorumlulukları yerine getirmek.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2416511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03CAF-E1A6-42D1-4CD6-16CE6D6B0A2B}"/>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42EB8B47-BE4E-2598-199B-2A0048198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89C34A47-82EE-B30D-CBA3-6E07B23DF6B2}"/>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A4B4324E-BCFF-6F1D-BFFA-2BC80596930D}"/>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5445609F-F071-984B-5CA1-14EB2472F589}"/>
              </a:ext>
            </a:extLst>
          </p:cNvPr>
          <p:cNvSpPr txBox="1"/>
          <p:nvPr/>
        </p:nvSpPr>
        <p:spPr>
          <a:xfrm>
            <a:off x="1203953" y="2432840"/>
            <a:ext cx="9075633" cy="3539430"/>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i="0" dirty="0">
                <a:solidFill>
                  <a:srgbClr val="000000"/>
                </a:solidFill>
                <a:effectLst/>
                <a:latin typeface="Times New Roman" panose="02020603050405020304" pitchFamily="18" charset="0"/>
              </a:rPr>
              <a:t>(3) Taşıma merkezi okul/kurumlarda ilgili mevzuatına göre </a:t>
            </a:r>
            <a:r>
              <a:rPr lang="tr-TR" sz="1600" b="1" i="0" u="sng" dirty="0">
                <a:solidFill>
                  <a:srgbClr val="000000"/>
                </a:solidFill>
                <a:effectLst/>
                <a:latin typeface="Times New Roman" panose="02020603050405020304" pitchFamily="18" charset="0"/>
              </a:rPr>
              <a:t>NÖBET GÖREVİ VERİLEN MÜDÜR YARDIMCISININ </a:t>
            </a:r>
            <a:r>
              <a:rPr lang="tr-TR" sz="1600" b="1" i="0" dirty="0">
                <a:solidFill>
                  <a:srgbClr val="000000"/>
                </a:solidFill>
                <a:effectLst/>
                <a:latin typeface="Times New Roman" panose="02020603050405020304" pitchFamily="18" charset="0"/>
              </a:rPr>
              <a:t>öğrenci taşıma uygulamasına ilişkin görevleri şunlardır:</a:t>
            </a:r>
          </a:p>
          <a:p>
            <a:pPr algn="just"/>
            <a:endParaRPr lang="tr-TR" sz="1600" b="1"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a) </a:t>
            </a:r>
            <a:r>
              <a:rPr lang="tr-TR" sz="1600" b="1" i="1" dirty="0">
                <a:solidFill>
                  <a:srgbClr val="000000"/>
                </a:solidFill>
                <a:effectLst/>
                <a:latin typeface="Times New Roman" panose="02020603050405020304" pitchFamily="18" charset="0"/>
              </a:rPr>
              <a:t>Öğrenci taşıma uygulamasına ilişkin iş ve işlemleri nöbetçi öğretmenle iş birliği içinde yürüterek süreci yakından takip ve kontrol etmek.</a:t>
            </a:r>
          </a:p>
          <a:p>
            <a:pPr algn="just"/>
            <a:r>
              <a:rPr lang="tr-TR" sz="1600" b="0" i="0" dirty="0">
                <a:solidFill>
                  <a:srgbClr val="000000"/>
                </a:solidFill>
                <a:effectLst/>
                <a:latin typeface="Times New Roman" panose="02020603050405020304" pitchFamily="18" charset="0"/>
              </a:rPr>
              <a:t>b) </a:t>
            </a:r>
            <a:r>
              <a:rPr lang="tr-TR" sz="1600" b="1" i="1" dirty="0">
                <a:solidFill>
                  <a:srgbClr val="000000"/>
                </a:solidFill>
                <a:effectLst/>
                <a:latin typeface="Times New Roman" panose="02020603050405020304" pitchFamily="18" charset="0"/>
              </a:rPr>
              <a:t>Nöbetçi öğretmen ile birlikte okul servis araçlarının sabah okul/kuruma geldiği saati tespit ederek gelen öğrencilerin yoklamalarının yapılması sürecini izlemek.</a:t>
            </a:r>
          </a:p>
          <a:p>
            <a:pPr algn="just"/>
            <a:r>
              <a:rPr lang="tr-TR" sz="1600" b="0" i="0" dirty="0">
                <a:solidFill>
                  <a:srgbClr val="000000"/>
                </a:solidFill>
                <a:effectLst/>
                <a:latin typeface="Times New Roman" panose="02020603050405020304" pitchFamily="18" charset="0"/>
              </a:rPr>
              <a:t>c) </a:t>
            </a:r>
            <a:r>
              <a:rPr lang="tr-TR" sz="1600" b="1" i="1" dirty="0">
                <a:solidFill>
                  <a:srgbClr val="000000"/>
                </a:solidFill>
                <a:effectLst/>
                <a:latin typeface="Times New Roman" panose="02020603050405020304" pitchFamily="18" charset="0"/>
              </a:rPr>
              <a:t>Okul/kurum çıkışında nöbetçi öğretmenlerin gözetiminde isim listelerine göre öğrencilerin okul servis araçlarına binerek güvenli bir şekilde okuldan ayrılmaları sürecini takip etmek.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971471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FA68A-E3BE-9049-54AB-6F93C3CC3A38}"/>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9C128259-2B6C-183D-72E5-BABBBC2E4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592554C2-3AEE-0CC2-8E60-D19937A46BA9}"/>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010868BF-50D5-7014-81D8-CA6EE6FBF7FA}"/>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09AB93E8-A726-7962-2189-1D8EAEC8B05B}"/>
              </a:ext>
            </a:extLst>
          </p:cNvPr>
          <p:cNvSpPr txBox="1"/>
          <p:nvPr/>
        </p:nvSpPr>
        <p:spPr>
          <a:xfrm>
            <a:off x="1203953" y="2432840"/>
            <a:ext cx="9075633" cy="3539430"/>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i="0" dirty="0">
                <a:solidFill>
                  <a:srgbClr val="000000"/>
                </a:solidFill>
                <a:effectLst/>
                <a:latin typeface="Times New Roman" panose="02020603050405020304" pitchFamily="18" charset="0"/>
              </a:rPr>
              <a:t>(3) Taşıma merkezi okul/kurumlarda ilgili mevzuatına göre </a:t>
            </a:r>
            <a:r>
              <a:rPr lang="tr-TR" sz="1600" b="1" i="0" u="sng" dirty="0">
                <a:solidFill>
                  <a:srgbClr val="000000"/>
                </a:solidFill>
                <a:effectLst/>
                <a:latin typeface="Times New Roman" panose="02020603050405020304" pitchFamily="18" charset="0"/>
              </a:rPr>
              <a:t>NÖBET GÖREVİ VERİLEN MÜDÜR YARDIMCISININ</a:t>
            </a:r>
            <a:r>
              <a:rPr lang="tr-TR" sz="1600" b="1" i="0" dirty="0">
                <a:solidFill>
                  <a:srgbClr val="000000"/>
                </a:solidFill>
                <a:effectLst/>
                <a:latin typeface="Times New Roman" panose="02020603050405020304" pitchFamily="18" charset="0"/>
              </a:rPr>
              <a:t> öğrenci taşıma uygulamasına ilişkin görevleri şunlardır:</a:t>
            </a:r>
          </a:p>
          <a:p>
            <a:pPr algn="just"/>
            <a:endParaRPr lang="tr-TR" sz="1600" b="1"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ç) </a:t>
            </a:r>
            <a:r>
              <a:rPr lang="tr-TR" sz="1600" b="1" i="1" dirty="0">
                <a:solidFill>
                  <a:srgbClr val="000000"/>
                </a:solidFill>
                <a:effectLst/>
                <a:latin typeface="Times New Roman" panose="02020603050405020304" pitchFamily="18" charset="0"/>
              </a:rPr>
              <a:t>Taşıma işini yüklenenlerin, servis şoförleri ve rehber personelin Okul Servis Araçları Yönetmeliği, bu Yönetmelik ve sözleşme hükümlerine uyup uymadığını nöbetçi öğretmenle iş birliği içinde günlük kontrol ve takip ederek aksaklıkları okul/kurum müdürlüğüne bildirmek.</a:t>
            </a:r>
          </a:p>
          <a:p>
            <a:pPr algn="just"/>
            <a:r>
              <a:rPr lang="tr-TR" sz="1600" b="0" i="0" dirty="0">
                <a:solidFill>
                  <a:srgbClr val="000000"/>
                </a:solidFill>
                <a:effectLst/>
                <a:latin typeface="Times New Roman" panose="02020603050405020304" pitchFamily="18" charset="0"/>
              </a:rPr>
              <a:t>d) Öğrenci taşıma uygulaması kapsamında taşınan ilköğretim ve ortaöğretim okul/kurumu öğrencilerinin öğle yemeklerini sağlıklı, güvenli ve düzenli bir şekilde yiyebilmeleri için süreci yerinde izlemek ve yüklenicinin sözleşme hükümlerine uyup uymadığını günlük kontrol ve takip ederek giderilemeyen aksaklıklar ile nöbet raporlarında yer alan sorunları okul müdürlüğüne bildirmek.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982619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E1E27-D796-719B-6C72-7AEA92CEA207}"/>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A191CB0C-6F4D-E254-8CB9-56E8F16353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B1B55D89-46C3-AECD-966F-5836E1FD6296}"/>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8698A88D-6F86-275B-CEC7-E2DD068D5FDC}"/>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38CB7A64-3707-2583-8AF9-1D71569282DF}"/>
              </a:ext>
            </a:extLst>
          </p:cNvPr>
          <p:cNvSpPr txBox="1"/>
          <p:nvPr/>
        </p:nvSpPr>
        <p:spPr>
          <a:xfrm>
            <a:off x="1203953" y="2432840"/>
            <a:ext cx="9075633" cy="3785652"/>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i="0" dirty="0">
                <a:solidFill>
                  <a:srgbClr val="000000"/>
                </a:solidFill>
                <a:effectLst/>
                <a:latin typeface="Times New Roman" panose="02020603050405020304" pitchFamily="18" charset="0"/>
              </a:rPr>
              <a:t>(3) Taşıma merkezi okul/kurumlarda ilgili mevzuatına göre </a:t>
            </a:r>
            <a:r>
              <a:rPr lang="tr-TR" sz="1600" b="1" i="0" u="sng" dirty="0">
                <a:solidFill>
                  <a:srgbClr val="000000"/>
                </a:solidFill>
                <a:effectLst/>
                <a:latin typeface="Times New Roman" panose="02020603050405020304" pitchFamily="18" charset="0"/>
              </a:rPr>
              <a:t>NÖBET GÖREVİ VERİLEN MÜDÜR YARDIMCISININ </a:t>
            </a:r>
            <a:r>
              <a:rPr lang="tr-TR" sz="1600" b="1" i="0" dirty="0">
                <a:solidFill>
                  <a:srgbClr val="000000"/>
                </a:solidFill>
                <a:effectLst/>
                <a:latin typeface="Times New Roman" panose="02020603050405020304" pitchFamily="18" charset="0"/>
              </a:rPr>
              <a:t>öğrenci taşıma uygulamasına ilişkin görevleri şunlardır:</a:t>
            </a:r>
          </a:p>
          <a:p>
            <a:pPr algn="just"/>
            <a:endParaRPr lang="tr-TR" sz="1600" b="1"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e) </a:t>
            </a:r>
            <a:r>
              <a:rPr lang="tr-TR" sz="1600" b="1" i="1" dirty="0">
                <a:solidFill>
                  <a:srgbClr val="000000"/>
                </a:solidFill>
                <a:effectLst/>
                <a:latin typeface="Times New Roman" panose="02020603050405020304" pitchFamily="18" charset="0"/>
              </a:rPr>
              <a:t>Özel eğitim öğrenci/kursiyerlerin taşındığı araçlarda bulunan rehber personelin okul servis aracında bulunduğu zamanlar ile eğitim-öğretim saatlerinde sorumluluğunda olan öğrenci/kursiyerlere yönelik görevlerini yerine getirip getirmediğini kontrol ve takip etmek.</a:t>
            </a:r>
          </a:p>
          <a:p>
            <a:pPr algn="just"/>
            <a:r>
              <a:rPr lang="tr-TR" sz="1600" b="0" i="0" dirty="0">
                <a:solidFill>
                  <a:srgbClr val="000000"/>
                </a:solidFill>
                <a:effectLst/>
                <a:latin typeface="Times New Roman" panose="02020603050405020304" pitchFamily="18" charset="0"/>
              </a:rPr>
              <a:t>f) </a:t>
            </a:r>
            <a:r>
              <a:rPr lang="tr-TR" sz="1600" b="1" i="1" dirty="0">
                <a:solidFill>
                  <a:srgbClr val="000000"/>
                </a:solidFill>
                <a:effectLst/>
                <a:latin typeface="Times New Roman" panose="02020603050405020304" pitchFamily="18" charset="0"/>
              </a:rPr>
              <a:t>Özel eğitim öğrenci/kursiyerlerin okul/kuruma gelme sürecini takip ve kontrol ederek bu konuda yaşanan aksaklıkları okul/kurum müdürlüğüne bildirmek.</a:t>
            </a:r>
          </a:p>
          <a:p>
            <a:pPr algn="just"/>
            <a:r>
              <a:rPr lang="tr-TR" sz="1600" b="0" i="0" dirty="0">
                <a:solidFill>
                  <a:srgbClr val="000000"/>
                </a:solidFill>
                <a:effectLst/>
                <a:latin typeface="Times New Roman" panose="02020603050405020304" pitchFamily="18" charset="0"/>
              </a:rPr>
              <a:t>g) </a:t>
            </a:r>
            <a:r>
              <a:rPr lang="tr-TR" sz="1600" b="1" i="1" dirty="0">
                <a:solidFill>
                  <a:srgbClr val="000000"/>
                </a:solidFill>
                <a:effectLst/>
                <a:latin typeface="Times New Roman" panose="02020603050405020304" pitchFamily="18" charset="0"/>
              </a:rPr>
              <a:t>Nöbet görevi sırasında öğrenci taşıma uygulaması ile ilgili zorluk çıkaran, söz ve hareketleri ile mukavemet gösteren servis şoförleri hakkında nöbetçi öğretmen ile birlikte </a:t>
            </a:r>
            <a:r>
              <a:rPr lang="tr-TR" sz="1600" b="1" i="1" u="sng" dirty="0">
                <a:solidFill>
                  <a:srgbClr val="000000"/>
                </a:solidFill>
                <a:effectLst/>
                <a:latin typeface="Times New Roman" panose="02020603050405020304" pitchFamily="18" charset="0"/>
              </a:rPr>
              <a:t>tutanak düzenleyerek </a:t>
            </a:r>
            <a:r>
              <a:rPr lang="tr-TR" sz="1600" b="1" i="1" dirty="0">
                <a:solidFill>
                  <a:srgbClr val="000000"/>
                </a:solidFill>
                <a:effectLst/>
                <a:latin typeface="Times New Roman" panose="02020603050405020304" pitchFamily="18" charset="0"/>
              </a:rPr>
              <a:t>durumu okul/kurum müdürlüğüne bildirmek.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4272773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0DBB-C523-FA6B-5419-B62AE14260D6}"/>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4512422A-C254-EF6E-DF6C-C920C95BC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341C66D4-E12B-0305-33AE-CF9750A3DAA6}"/>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053F49C1-C803-2EE7-D8E5-B76132C2469F}"/>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37FEAC7C-5ACF-1459-A13A-B9B47F93861B}"/>
              </a:ext>
            </a:extLst>
          </p:cNvPr>
          <p:cNvSpPr txBox="1"/>
          <p:nvPr/>
        </p:nvSpPr>
        <p:spPr>
          <a:xfrm>
            <a:off x="1203953" y="2432840"/>
            <a:ext cx="9075633" cy="3046988"/>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i="0" dirty="0">
                <a:solidFill>
                  <a:srgbClr val="000000"/>
                </a:solidFill>
                <a:effectLst/>
                <a:latin typeface="Times New Roman" panose="02020603050405020304" pitchFamily="18" charset="0"/>
              </a:rPr>
              <a:t>(3) Taşıma merkezi okul/kurumlarda ilgili mevzuatına göre </a:t>
            </a:r>
            <a:r>
              <a:rPr lang="tr-TR" sz="1600" b="1" i="0" u="sng" dirty="0">
                <a:solidFill>
                  <a:srgbClr val="000000"/>
                </a:solidFill>
                <a:effectLst/>
                <a:latin typeface="Times New Roman" panose="02020603050405020304" pitchFamily="18" charset="0"/>
              </a:rPr>
              <a:t>NÖBET GÖREVİ VERİLEN MÜDÜR YARDIMCISININ</a:t>
            </a:r>
            <a:r>
              <a:rPr lang="tr-TR" sz="1600" b="1" i="0" dirty="0">
                <a:solidFill>
                  <a:srgbClr val="000000"/>
                </a:solidFill>
                <a:effectLst/>
                <a:latin typeface="Times New Roman" panose="02020603050405020304" pitchFamily="18" charset="0"/>
              </a:rPr>
              <a:t> öğrenci taşıma uygulamasına ilişkin görevleri şunlardır:</a:t>
            </a:r>
          </a:p>
          <a:p>
            <a:pPr algn="just"/>
            <a:endParaRPr lang="tr-TR" sz="1600" b="1"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ğ) </a:t>
            </a:r>
            <a:r>
              <a:rPr lang="tr-TR" sz="1600" b="1" i="1" dirty="0">
                <a:solidFill>
                  <a:srgbClr val="000000"/>
                </a:solidFill>
                <a:effectLst/>
                <a:latin typeface="Times New Roman" panose="02020603050405020304" pitchFamily="18" charset="0"/>
              </a:rPr>
              <a:t>Nöbetçi öğretmen ile birlikte okul/kuruma gelen servis aracının ve servis şoförlerinin kayıtlardaki bilgilerde yer alan araç ve kişi olup olmadığının kontrol edilmesi sürecini izlemek.</a:t>
            </a:r>
          </a:p>
          <a:p>
            <a:pPr algn="just"/>
            <a:r>
              <a:rPr lang="tr-TR" sz="1600" b="0" i="0" dirty="0">
                <a:solidFill>
                  <a:srgbClr val="000000"/>
                </a:solidFill>
                <a:effectLst/>
                <a:latin typeface="Times New Roman" panose="02020603050405020304" pitchFamily="18" charset="0"/>
              </a:rPr>
              <a:t>h) </a:t>
            </a:r>
            <a:r>
              <a:rPr lang="tr-TR" sz="1600" b="1" i="1" dirty="0">
                <a:solidFill>
                  <a:srgbClr val="000000"/>
                </a:solidFill>
                <a:effectLst/>
                <a:latin typeface="Times New Roman" panose="02020603050405020304" pitchFamily="18" charset="0"/>
              </a:rPr>
              <a:t>Öğrenci taşıma uygulaması ile ilgili yaşanan problemler ile adli ve idari makamlara bildirim yükümlülüğü gerektiren tespit ve şikâyetleri okul/kurum müdürlüğüne iletmek.</a:t>
            </a:r>
          </a:p>
          <a:p>
            <a:pPr algn="just"/>
            <a:r>
              <a:rPr lang="tr-TR" sz="1600" b="0" i="0" dirty="0">
                <a:solidFill>
                  <a:srgbClr val="000000"/>
                </a:solidFill>
                <a:effectLst/>
                <a:latin typeface="Times New Roman" panose="02020603050405020304" pitchFamily="18" charset="0"/>
              </a:rPr>
              <a:t>ı) Müdür tarafından verilen bu Yönetmelik kapsamındaki diğer görev ve sorumlulukları yerine getirmek.</a:t>
            </a:r>
          </a:p>
          <a:p>
            <a:pPr algn="just"/>
            <a:endParaRPr lang="tr-TR" sz="1600" b="1" dirty="0">
              <a:solidFill>
                <a:srgbClr val="000000"/>
              </a:solidFill>
              <a:latin typeface="inherit"/>
            </a:endParaRPr>
          </a:p>
        </p:txBody>
      </p:sp>
    </p:spTree>
    <p:extLst>
      <p:ext uri="{BB962C8B-B14F-4D97-AF65-F5344CB8AC3E}">
        <p14:creationId xmlns:p14="http://schemas.microsoft.com/office/powerpoint/2010/main" val="422520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74179-7E54-B4B1-DDAA-5D03E3643E69}"/>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C4B96B29-F235-9704-20A5-0D11511552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3AD48CD0-D1AA-174A-3ADE-ECF7FD3ECE25}"/>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A78D9087-2FD0-760C-51B2-13AE633C719A}"/>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D536BF81-52E2-371D-2AD0-A09CD6AD472F}"/>
              </a:ext>
            </a:extLst>
          </p:cNvPr>
          <p:cNvSpPr txBox="1"/>
          <p:nvPr/>
        </p:nvSpPr>
        <p:spPr>
          <a:xfrm>
            <a:off x="1203953" y="2432840"/>
            <a:ext cx="9075633" cy="3046988"/>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i="0" dirty="0">
                <a:solidFill>
                  <a:srgbClr val="000000"/>
                </a:solidFill>
                <a:effectLst/>
                <a:latin typeface="Times New Roman" panose="02020603050405020304" pitchFamily="18" charset="0"/>
              </a:rPr>
              <a:t>(4) Taşıma merkezi okul/kurumda ilgili mevzuatına göre </a:t>
            </a:r>
            <a:r>
              <a:rPr lang="tr-TR" sz="1600" b="1" i="1" u="sng" dirty="0">
                <a:solidFill>
                  <a:srgbClr val="000000"/>
                </a:solidFill>
                <a:effectLst/>
                <a:latin typeface="Times New Roman" panose="02020603050405020304" pitchFamily="18" charset="0"/>
              </a:rPr>
              <a:t>NÖBET GÖREVİ VERİLEN ÖĞRETMENİN</a:t>
            </a:r>
            <a:r>
              <a:rPr lang="tr-TR" sz="1600" b="1" i="0" dirty="0">
                <a:solidFill>
                  <a:srgbClr val="000000"/>
                </a:solidFill>
                <a:effectLst/>
                <a:latin typeface="Times New Roman" panose="02020603050405020304" pitchFamily="18" charset="0"/>
              </a:rPr>
              <a:t> öğrenci taşıma uygulamasına ilişkin görevleri şunlardır:</a:t>
            </a:r>
          </a:p>
          <a:p>
            <a:pPr algn="just"/>
            <a:endParaRPr lang="tr-TR" sz="1600" b="1"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a) Nöbet görevi ile birlikte öğrenci taşıma uygulaması kapsamındaki iş ve işlemleri yerine getirmek.</a:t>
            </a:r>
          </a:p>
          <a:p>
            <a:pPr algn="just"/>
            <a:r>
              <a:rPr lang="tr-TR" sz="1600" b="0" i="0" dirty="0">
                <a:solidFill>
                  <a:srgbClr val="000000"/>
                </a:solidFill>
                <a:effectLst/>
                <a:latin typeface="Times New Roman" panose="02020603050405020304" pitchFamily="18" charset="0"/>
              </a:rPr>
              <a:t>b) Nöbetçi müdür yardımcısının gözetiminde okul servis aracıyla kuruma gelen öğrencileri tespit etmek.</a:t>
            </a:r>
          </a:p>
          <a:p>
            <a:pPr algn="just"/>
            <a:r>
              <a:rPr lang="tr-TR" sz="1600" b="0" i="0" dirty="0">
                <a:solidFill>
                  <a:srgbClr val="000000"/>
                </a:solidFill>
                <a:effectLst/>
                <a:latin typeface="Times New Roman" panose="02020603050405020304" pitchFamily="18" charset="0"/>
              </a:rPr>
              <a:t>c) </a:t>
            </a:r>
            <a:r>
              <a:rPr lang="tr-TR" sz="1600" b="1" i="1" dirty="0">
                <a:solidFill>
                  <a:srgbClr val="000000"/>
                </a:solidFill>
                <a:effectLst/>
                <a:latin typeface="Times New Roman" panose="02020603050405020304" pitchFamily="18" charset="0"/>
              </a:rPr>
              <a:t>Okul servis aracından tüm öğrencilerin inip inmediğini kontrol ederek, en son öğrenci inene kadar süreci takip etmek.</a:t>
            </a:r>
          </a:p>
          <a:p>
            <a:pPr algn="just"/>
            <a:r>
              <a:rPr lang="tr-TR" sz="1600" b="0" i="0" dirty="0">
                <a:solidFill>
                  <a:srgbClr val="000000"/>
                </a:solidFill>
                <a:effectLst/>
                <a:latin typeface="Times New Roman" panose="02020603050405020304" pitchFamily="18" charset="0"/>
              </a:rPr>
              <a:t>ç) Okul servis aracında olmadığı tespit edilen öğrencilerin veli/vasileri ile irtibata geçilmesi için okul/kurum yönetimini bilgilendirmek.</a:t>
            </a:r>
            <a:endParaRPr lang="tr-TR" sz="1600" b="1" dirty="0">
              <a:solidFill>
                <a:srgbClr val="000000"/>
              </a:solidFill>
              <a:latin typeface="inherit"/>
            </a:endParaRPr>
          </a:p>
        </p:txBody>
      </p:sp>
    </p:spTree>
    <p:extLst>
      <p:ext uri="{BB962C8B-B14F-4D97-AF65-F5344CB8AC3E}">
        <p14:creationId xmlns:p14="http://schemas.microsoft.com/office/powerpoint/2010/main" val="2348353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52C22-8ADB-1779-855A-A024CCBB58A7}"/>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58965528-A521-F90B-21A0-96D00BF468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4DE7011B-F22F-42BB-08C4-4F638EABB972}"/>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8613133E-632A-1967-1C2C-71F65DC70CEB}"/>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9F5FEF79-D290-1567-0C10-19BAAEF20458}"/>
              </a:ext>
            </a:extLst>
          </p:cNvPr>
          <p:cNvSpPr txBox="1"/>
          <p:nvPr/>
        </p:nvSpPr>
        <p:spPr>
          <a:xfrm>
            <a:off x="1203953" y="2432840"/>
            <a:ext cx="9075633" cy="3293209"/>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i="0" dirty="0">
                <a:solidFill>
                  <a:srgbClr val="000000"/>
                </a:solidFill>
                <a:effectLst/>
                <a:latin typeface="Times New Roman" panose="02020603050405020304" pitchFamily="18" charset="0"/>
              </a:rPr>
              <a:t>(4) Taşıma merkezi okul/kurumda ilgili mevzuatına göre NÖBET GÖREVİ VERİLEN ÖĞRETMENİN öğrenci taşıma uygulamasına ilişkin görevleri şunlardır:</a:t>
            </a:r>
          </a:p>
          <a:p>
            <a:pPr algn="just"/>
            <a:endParaRPr lang="tr-TR" sz="1600" b="1"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d) Öğrencilerin öğle yemeklerini hijyen şartlarına uygun, düzenli ve sağlıklı bir şekilde yiyebilmeleri için gerekli kontrolü yapmak ve süreci yerinde izlemek.</a:t>
            </a:r>
          </a:p>
          <a:p>
            <a:pPr algn="just"/>
            <a:r>
              <a:rPr lang="tr-TR" sz="1600" b="0" i="0" dirty="0">
                <a:solidFill>
                  <a:srgbClr val="000000"/>
                </a:solidFill>
                <a:effectLst/>
                <a:latin typeface="Times New Roman" panose="02020603050405020304" pitchFamily="18" charset="0"/>
              </a:rPr>
              <a:t>e) Yemek dağıtım hizmetinde görev alanların maske, bone, galoş ve benzeri ekipmanları takmalarını sağlamak.</a:t>
            </a:r>
          </a:p>
          <a:p>
            <a:pPr algn="just"/>
            <a:r>
              <a:rPr lang="tr-TR" sz="1600" b="0" i="0" dirty="0">
                <a:solidFill>
                  <a:srgbClr val="000000"/>
                </a:solidFill>
                <a:effectLst/>
                <a:latin typeface="Times New Roman" panose="02020603050405020304" pitchFamily="18" charset="0"/>
              </a:rPr>
              <a:t>f) </a:t>
            </a:r>
            <a:r>
              <a:rPr lang="tr-TR" sz="1600" b="1" i="1" dirty="0">
                <a:solidFill>
                  <a:srgbClr val="000000"/>
                </a:solidFill>
                <a:effectLst/>
                <a:latin typeface="Times New Roman" panose="02020603050405020304" pitchFamily="18" charset="0"/>
              </a:rPr>
              <a:t>Okul/kurum çıkışında nöbetçi müdür yardımcısının da hazır bulunduğu sırada taşıma hizmetinden faydalanan öğrencileri isim listelerine göre kontrol ederek düzenli bir şekilde okul servis araçlarına bindirmek ve teslim etmek.</a:t>
            </a:r>
          </a:p>
        </p:txBody>
      </p:sp>
    </p:spTree>
    <p:extLst>
      <p:ext uri="{BB962C8B-B14F-4D97-AF65-F5344CB8AC3E}">
        <p14:creationId xmlns:p14="http://schemas.microsoft.com/office/powerpoint/2010/main" val="2257610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AD899-653D-CE05-9E2D-F6E2560C4703}"/>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523D03FF-5AF7-3D10-3591-8006047E6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1629432E-44E5-4F13-CC8C-7CB089CC2147}"/>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53B667FA-4E84-6454-EAEE-C12339897AAA}"/>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B0856EF8-F2D7-CE7E-B74F-B644135F69CD}"/>
              </a:ext>
            </a:extLst>
          </p:cNvPr>
          <p:cNvSpPr txBox="1"/>
          <p:nvPr/>
        </p:nvSpPr>
        <p:spPr>
          <a:xfrm>
            <a:off x="1203953" y="2518298"/>
            <a:ext cx="9709026" cy="3139321"/>
          </a:xfrm>
          <a:prstGeom prst="rect">
            <a:avLst/>
          </a:prstGeom>
          <a:noFill/>
        </p:spPr>
        <p:txBody>
          <a:bodyPr wrap="square" rtlCol="0">
            <a:spAutoFit/>
          </a:bodyPr>
          <a:lstStyle/>
          <a:p>
            <a:pPr algn="just"/>
            <a:r>
              <a:rPr lang="tr-TR" sz="1800" b="1" i="0" dirty="0">
                <a:solidFill>
                  <a:srgbClr val="000000"/>
                </a:solidFill>
                <a:effectLst/>
                <a:latin typeface="inherit"/>
              </a:rPr>
              <a:t>Tanımlar</a:t>
            </a:r>
            <a:endParaRPr lang="tr-TR" sz="1600"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3</a:t>
            </a:r>
          </a:p>
          <a:p>
            <a:pPr algn="just"/>
            <a:endParaRPr lang="tr-TR" b="1" dirty="0">
              <a:solidFill>
                <a:srgbClr val="000000"/>
              </a:solidFill>
              <a:latin typeface="inherit"/>
            </a:endParaRPr>
          </a:p>
          <a:p>
            <a:pPr algn="just"/>
            <a:r>
              <a:rPr lang="tr-TR" sz="1600" b="1" i="1" u="sng" dirty="0">
                <a:solidFill>
                  <a:srgbClr val="000000"/>
                </a:solidFill>
                <a:effectLst/>
                <a:latin typeface="Times New Roman" panose="02020603050405020304" pitchFamily="18" charset="0"/>
              </a:rPr>
              <a:t>Servis denetim komisyonu:</a:t>
            </a:r>
            <a:r>
              <a:rPr lang="tr-TR" sz="1600" b="0" i="1" u="sng" dirty="0">
                <a:solidFill>
                  <a:srgbClr val="000000"/>
                </a:solidFill>
                <a:effectLst/>
                <a:latin typeface="Times New Roman" panose="02020603050405020304" pitchFamily="18" charset="0"/>
              </a:rPr>
              <a:t> </a:t>
            </a:r>
            <a:r>
              <a:rPr lang="tr-TR" sz="1600" b="0" i="1" dirty="0">
                <a:solidFill>
                  <a:srgbClr val="000000"/>
                </a:solidFill>
                <a:effectLst/>
                <a:latin typeface="Times New Roman" panose="02020603050405020304" pitchFamily="18" charset="0"/>
              </a:rPr>
              <a:t>Valilik ve kaymakamlıklarca Milli Eğitim, Emniyet, Jandarma, Belediye ve uygun görülen diğer kurum temsilcilerinden oluşturulan komisyonu,</a:t>
            </a:r>
          </a:p>
          <a:p>
            <a:pPr algn="just"/>
            <a:endParaRPr lang="tr-TR" sz="1600" b="1" i="1" dirty="0">
              <a:solidFill>
                <a:srgbClr val="000000"/>
              </a:solidFill>
              <a:effectLst/>
              <a:latin typeface="inherit"/>
            </a:endParaRPr>
          </a:p>
          <a:p>
            <a:pPr algn="just"/>
            <a:r>
              <a:rPr lang="tr-TR" sz="1600" b="1" i="1" u="sng" dirty="0">
                <a:solidFill>
                  <a:srgbClr val="000000"/>
                </a:solidFill>
                <a:effectLst/>
                <a:latin typeface="Times New Roman" panose="02020603050405020304" pitchFamily="18" charset="0"/>
              </a:rPr>
              <a:t>Taşımacıyı tespit komisyonu: </a:t>
            </a:r>
            <a:r>
              <a:rPr lang="tr-TR" sz="1600" b="0" i="1" dirty="0">
                <a:solidFill>
                  <a:srgbClr val="000000"/>
                </a:solidFill>
                <a:effectLst/>
                <a:latin typeface="Times New Roman" panose="02020603050405020304" pitchFamily="18" charset="0"/>
              </a:rPr>
              <a:t>Her yıl ilgili okul müdürünün başkanlığında, okul aile birliği başkanı,                                                                                                                                    öğretmenler kurulu toplantısında belirlenecek bir öğretmen (bir asıl, bir yedek üye), öğrencisi servisle taşınan veliler arasından okul idaresinin belirleyeceği iki velinin (iki asıl, iki yedek üye) ve varsa okul eğitim vakfı yönetim kurulunca belirlenecek bir temsilcinin katılımıyla oluşturulacak komisyonu ifade etmektedir.</a:t>
            </a:r>
          </a:p>
          <a:p>
            <a:pPr algn="just"/>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021473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EF497-A2B2-EC02-3FD2-74366C2BABEF}"/>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64FE5EAE-F807-6DD1-C1CF-3777F84A52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473BD2EC-3815-980A-662A-00AE3FAB313A}"/>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15A976F0-D233-B999-C134-7F2BDC53D04A}"/>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A3168134-37F0-87D4-5E37-1D737EB31489}"/>
              </a:ext>
            </a:extLst>
          </p:cNvPr>
          <p:cNvSpPr txBox="1"/>
          <p:nvPr/>
        </p:nvSpPr>
        <p:spPr>
          <a:xfrm>
            <a:off x="1203953" y="2432840"/>
            <a:ext cx="9075633" cy="3293209"/>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i="0" dirty="0">
                <a:solidFill>
                  <a:srgbClr val="000000"/>
                </a:solidFill>
                <a:effectLst/>
                <a:latin typeface="Times New Roman" panose="02020603050405020304" pitchFamily="18" charset="0"/>
              </a:rPr>
              <a:t>(4) Taşıma merkezi okul/kurumda ilgili mevzuatına göre NÖBET GÖREVİ VERİLEN ÖĞRETMENİN öğrenci taşıma uygulamasına ilişkin görevleri şunlardır:</a:t>
            </a:r>
          </a:p>
          <a:p>
            <a:pPr algn="just"/>
            <a:endParaRPr lang="tr-TR" sz="1600" b="1"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g) Okul servis aracı içerisinde öğrencilerin güvenlik tedbirlerini tam olarak yerine getirdiklerini gördükten sonra aracın hareket etmesini sağlamak.</a:t>
            </a:r>
          </a:p>
          <a:p>
            <a:pPr algn="just"/>
            <a:r>
              <a:rPr lang="tr-TR" sz="1600" b="1" i="1" u="sng" dirty="0">
                <a:solidFill>
                  <a:srgbClr val="000000"/>
                </a:solidFill>
                <a:effectLst/>
                <a:latin typeface="Times New Roman" panose="02020603050405020304" pitchFamily="18" charset="0"/>
              </a:rPr>
              <a:t>ğ) Rehber personelin özel eğitim ihtiyacı olan öğrenci/kursiyerlere yönelik olarak; okul servis aracından biniş/inişleri sırasında görevini yerine getirip getirmediğini kontrol ve takip etmek.</a:t>
            </a:r>
          </a:p>
          <a:p>
            <a:pPr algn="just"/>
            <a:r>
              <a:rPr lang="tr-TR" sz="1600" b="0" i="0" dirty="0">
                <a:solidFill>
                  <a:srgbClr val="000000"/>
                </a:solidFill>
                <a:effectLst/>
                <a:latin typeface="Times New Roman" panose="02020603050405020304" pitchFamily="18" charset="0"/>
              </a:rPr>
              <a:t>h) Taşıma hizmetinden faydalanan öğrencilerin servis şoförleri ve rehber personelle ilgili şikâyetleri ile öğrencilerle ilgili yaşanan problemler ve nöbet görevi sırasında öğrenci taşıma uygulamasıyla ilgili tespit edilen olumsuzlukları nöbet defterine işleyerek veya tutanak düzenleyerek okul yönetimine bildirmek.</a:t>
            </a:r>
          </a:p>
        </p:txBody>
      </p:sp>
    </p:spTree>
    <p:extLst>
      <p:ext uri="{BB962C8B-B14F-4D97-AF65-F5344CB8AC3E}">
        <p14:creationId xmlns:p14="http://schemas.microsoft.com/office/powerpoint/2010/main" val="3949195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C9164-7D77-4BA5-3EF0-359B8208FE6C}"/>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07CB03C5-C2B2-08D6-A125-856DDA0527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6230F6FD-C922-BB57-7192-8F671C97A8C0}"/>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D1BA5901-71EC-9BE0-AAF4-58F5921D1CBA}"/>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E07AC75C-82D2-2B93-9A2E-8DB0E3C93A54}"/>
              </a:ext>
            </a:extLst>
          </p:cNvPr>
          <p:cNvSpPr txBox="1"/>
          <p:nvPr/>
        </p:nvSpPr>
        <p:spPr>
          <a:xfrm>
            <a:off x="1203953" y="2432840"/>
            <a:ext cx="9075633" cy="3046988"/>
          </a:xfrm>
          <a:prstGeom prst="rect">
            <a:avLst/>
          </a:prstGeom>
          <a:noFill/>
        </p:spPr>
        <p:txBody>
          <a:bodyPr wrap="square" rtlCol="0">
            <a:spAutoFit/>
          </a:bodyPr>
          <a:lstStyle/>
          <a:p>
            <a:pPr algn="just"/>
            <a:r>
              <a:rPr lang="tr-TR" sz="1600" b="1" i="0" dirty="0">
                <a:solidFill>
                  <a:srgbClr val="000000"/>
                </a:solidFill>
                <a:effectLst/>
                <a:latin typeface="Times New Roman" panose="02020603050405020304" pitchFamily="18" charset="0"/>
              </a:rPr>
              <a:t>Taşıma merkezi okul/kurum müdürü, taşımadan sorumlu müdür yardımcısı, nöbetçi müdür yardımcısı ve nöbetçi öğretmenin görevleri</a:t>
            </a:r>
          </a:p>
          <a:p>
            <a:pPr algn="just"/>
            <a:r>
              <a:rPr lang="tr-TR" sz="1600" b="1" i="0" dirty="0">
                <a:solidFill>
                  <a:srgbClr val="000000"/>
                </a:solidFill>
                <a:effectLst/>
                <a:latin typeface="Times New Roman" panose="02020603050405020304" pitchFamily="18" charset="0"/>
              </a:rPr>
              <a:t>MADDE 13- </a:t>
            </a:r>
            <a:r>
              <a:rPr lang="tr-TR" sz="1600" b="1" i="0" dirty="0">
                <a:solidFill>
                  <a:srgbClr val="000000"/>
                </a:solidFill>
                <a:effectLst/>
                <a:latin typeface="inherit"/>
              </a:rPr>
              <a:t>(Başlığı ile Birlikte Değişik:RG-1/8/2024-32619)</a:t>
            </a:r>
          </a:p>
          <a:p>
            <a:pPr algn="just"/>
            <a:r>
              <a:rPr lang="tr-TR" sz="1600" b="1" i="0" dirty="0">
                <a:solidFill>
                  <a:srgbClr val="000000"/>
                </a:solidFill>
                <a:effectLst/>
                <a:latin typeface="Times New Roman" panose="02020603050405020304" pitchFamily="18" charset="0"/>
              </a:rPr>
              <a:t>(4) Taşıma merkezi okul/kurumda ilgili mevzuatına göre NÖBET GÖREVİ VERİLEN ÖĞRETMENİN öğrenci taşıma uygulamasına ilişkin görevleri şunlardır:</a:t>
            </a:r>
          </a:p>
          <a:p>
            <a:pPr algn="just"/>
            <a:endParaRPr lang="tr-TR" sz="1600" b="1"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ı) </a:t>
            </a:r>
            <a:r>
              <a:rPr lang="tr-TR" sz="1600" b="1" i="1" dirty="0">
                <a:solidFill>
                  <a:srgbClr val="000000"/>
                </a:solidFill>
                <a:effectLst/>
                <a:latin typeface="Times New Roman" panose="02020603050405020304" pitchFamily="18" charset="0"/>
              </a:rPr>
              <a:t>Nöbet görevi sırasında öğrenci taşıma uygulaması ile ilgili zorluk çıkaran, söz ve hareketleri ile mukavemet gösteren servis şoförleri hakkında nöbetçi müdür yardımcısı ile birlikte tutanak düzenleyerek durumu okul/kurum müdürlüğüne bildirmek.</a:t>
            </a:r>
          </a:p>
          <a:p>
            <a:pPr algn="just"/>
            <a:r>
              <a:rPr lang="tr-TR" sz="1600" b="0" i="0" dirty="0">
                <a:solidFill>
                  <a:srgbClr val="000000"/>
                </a:solidFill>
                <a:effectLst/>
                <a:latin typeface="Times New Roman" panose="02020603050405020304" pitchFamily="18" charset="0"/>
              </a:rPr>
              <a:t>i) </a:t>
            </a:r>
            <a:r>
              <a:rPr lang="tr-TR" sz="1600" b="1" i="1" dirty="0">
                <a:solidFill>
                  <a:srgbClr val="000000"/>
                </a:solidFill>
                <a:effectLst/>
                <a:latin typeface="Times New Roman" panose="02020603050405020304" pitchFamily="18" charset="0"/>
              </a:rPr>
              <a:t>Nöbetçi müdür yardımcısının da hazır bulunduğu sırada okul/kuruma gelen servis aracının ve servis şoförlerinin kayıtlarda yer alan bilgilerdeki araç ve sürücü olup olmadığını kontrol etmek.</a:t>
            </a:r>
          </a:p>
          <a:p>
            <a:pPr algn="just"/>
            <a:r>
              <a:rPr lang="tr-TR" sz="1600" b="0" i="0" dirty="0">
                <a:solidFill>
                  <a:srgbClr val="000000"/>
                </a:solidFill>
                <a:effectLst/>
                <a:latin typeface="Times New Roman" panose="02020603050405020304" pitchFamily="18" charset="0"/>
              </a:rPr>
              <a:t>j) Müdür tarafından verilen bu Yönetmelik kapsamındaki diğer görev ve sorumlulukları yerine getirmek.</a:t>
            </a:r>
          </a:p>
        </p:txBody>
      </p:sp>
    </p:spTree>
    <p:extLst>
      <p:ext uri="{BB962C8B-B14F-4D97-AF65-F5344CB8AC3E}">
        <p14:creationId xmlns:p14="http://schemas.microsoft.com/office/powerpoint/2010/main" val="3368422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83223-FF78-5201-4A5F-A5130F3486AE}"/>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507EE42E-745A-9CB3-C8F8-4997655969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986"/>
            <a:ext cx="12192000" cy="6858000"/>
          </a:xfrm>
          <a:prstGeom prst="rect">
            <a:avLst/>
          </a:prstGeom>
        </p:spPr>
      </p:pic>
      <p:sp>
        <p:nvSpPr>
          <p:cNvPr id="2" name="Unvan 1">
            <a:extLst>
              <a:ext uri="{FF2B5EF4-FFF2-40B4-BE49-F238E27FC236}">
                <a16:creationId xmlns:a16="http://schemas.microsoft.com/office/drawing/2014/main" id="{0A0FA50A-35B6-97CD-D0F5-408E8DD055E1}"/>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9FAD8E60-6297-55E3-687C-761C0F752FD7}"/>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3E842EBF-85E0-DD7C-9584-34B6C882EEF9}"/>
              </a:ext>
            </a:extLst>
          </p:cNvPr>
          <p:cNvSpPr txBox="1"/>
          <p:nvPr/>
        </p:nvSpPr>
        <p:spPr>
          <a:xfrm>
            <a:off x="1203953" y="2432840"/>
            <a:ext cx="9075633" cy="2862322"/>
          </a:xfrm>
          <a:prstGeom prst="rect">
            <a:avLst/>
          </a:prstGeom>
          <a:noFill/>
        </p:spPr>
        <p:txBody>
          <a:bodyPr wrap="square" rtlCol="0">
            <a:spAutoFit/>
          </a:bodyPr>
          <a:lstStyle/>
          <a:p>
            <a:pPr algn="just"/>
            <a:r>
              <a:rPr lang="tr-TR" sz="1800" b="1" i="0" dirty="0">
                <a:solidFill>
                  <a:srgbClr val="000000"/>
                </a:solidFill>
                <a:effectLst/>
                <a:latin typeface="inherit"/>
              </a:rPr>
              <a:t>Rehber personel ve okul servis aracı şoförünün görevleri</a:t>
            </a:r>
            <a:endParaRPr lang="tr-TR" sz="1600"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15- (Başlığı ile Birlikte Değişik:RG-1/8/2024-32619)</a:t>
            </a:r>
            <a:endParaRPr lang="tr-TR" sz="1600" b="0" i="0" dirty="0">
              <a:solidFill>
                <a:srgbClr val="000000"/>
              </a:solidFill>
              <a:effectLst/>
              <a:latin typeface="Times New Roman" panose="02020603050405020304" pitchFamily="18" charset="0"/>
            </a:endParaRPr>
          </a:p>
          <a:p>
            <a:pPr algn="just"/>
            <a:r>
              <a:rPr lang="tr-TR" sz="1600" b="1" i="0" u="sng" dirty="0">
                <a:solidFill>
                  <a:srgbClr val="000000"/>
                </a:solidFill>
                <a:effectLst/>
                <a:latin typeface="Times New Roman" panose="02020603050405020304" pitchFamily="18" charset="0"/>
              </a:rPr>
              <a:t>REHBER PERSONELİN GÖREVLERİ : </a:t>
            </a:r>
          </a:p>
          <a:p>
            <a:pPr algn="just"/>
            <a:endParaRPr lang="tr-TR" sz="1600" b="1" dirty="0">
              <a:solidFill>
                <a:srgbClr val="000000"/>
              </a:solidFill>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a) </a:t>
            </a:r>
            <a:r>
              <a:rPr lang="tr-TR" sz="1600" b="1" i="1" dirty="0">
                <a:solidFill>
                  <a:srgbClr val="000000"/>
                </a:solidFill>
                <a:effectLst/>
                <a:latin typeface="Times New Roman" panose="02020603050405020304" pitchFamily="18" charset="0"/>
              </a:rPr>
              <a:t>Okula/kuruma gelişteki ilk öğrenci/kursiyerin alındığı noktadan en son öğrenci/kursiyerin indiği noktaya kadar araçta bulunmak.</a:t>
            </a:r>
          </a:p>
          <a:p>
            <a:pPr algn="just"/>
            <a:r>
              <a:rPr lang="tr-TR" sz="1600" b="0" i="0" dirty="0">
                <a:solidFill>
                  <a:srgbClr val="000000"/>
                </a:solidFill>
                <a:effectLst/>
                <a:latin typeface="Times New Roman" panose="02020603050405020304" pitchFamily="18" charset="0"/>
              </a:rPr>
              <a:t>b) </a:t>
            </a:r>
            <a:r>
              <a:rPr lang="tr-TR" sz="1600" b="1" i="1" dirty="0">
                <a:solidFill>
                  <a:srgbClr val="000000"/>
                </a:solidFill>
                <a:effectLst/>
                <a:latin typeface="Times New Roman" panose="02020603050405020304" pitchFamily="18" charset="0"/>
              </a:rPr>
              <a:t>Refakat ettiği öğrenci/kursiyerlerin güvenli ve emniyetli bir şekilde araca biniş ve inişleri ile geliş ve gidişlerine, araç içerisinde öz bakımları ile ilgili ihtiyaçlarına yardımcı olmak.</a:t>
            </a:r>
          </a:p>
          <a:p>
            <a:pPr algn="just"/>
            <a:r>
              <a:rPr lang="tr-TR" sz="1600" b="0" i="0" dirty="0">
                <a:solidFill>
                  <a:srgbClr val="000000"/>
                </a:solidFill>
                <a:effectLst/>
                <a:latin typeface="Times New Roman" panose="02020603050405020304" pitchFamily="18" charset="0"/>
              </a:rPr>
              <a:t>c) Öğrenci taşıma uygulaması işlemlerine ilişkin olarak servis şoförü-aile-öğrenci/kursiyer ilişkilerinde ortaya çıkan sorunları okul/kurum müdürlüğüne zamanında bildirme</a:t>
            </a: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91395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52FC8-0160-AFDE-DCD4-7904ECD2D8FA}"/>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C4B1EC7C-13BF-9362-FB3F-BADB17C772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6A53C771-6E5C-86C7-1A5A-D404CA4FE55F}"/>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3A540525-7A0C-6FD8-5A78-E8C17D12EFD5}"/>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3B9A929C-CA53-917A-61B7-C67444898FC9}"/>
              </a:ext>
            </a:extLst>
          </p:cNvPr>
          <p:cNvSpPr txBox="1"/>
          <p:nvPr/>
        </p:nvSpPr>
        <p:spPr>
          <a:xfrm>
            <a:off x="1203953" y="2432840"/>
            <a:ext cx="9075633" cy="2862322"/>
          </a:xfrm>
          <a:prstGeom prst="rect">
            <a:avLst/>
          </a:prstGeom>
          <a:noFill/>
        </p:spPr>
        <p:txBody>
          <a:bodyPr wrap="square" rtlCol="0">
            <a:spAutoFit/>
          </a:bodyPr>
          <a:lstStyle/>
          <a:p>
            <a:pPr algn="just"/>
            <a:r>
              <a:rPr lang="tr-TR" sz="1800" b="1" i="0" dirty="0">
                <a:solidFill>
                  <a:srgbClr val="000000"/>
                </a:solidFill>
                <a:effectLst/>
                <a:latin typeface="inherit"/>
              </a:rPr>
              <a:t>Rehber personel ve okul servis aracı şoförünün görevleri</a:t>
            </a:r>
            <a:endParaRPr lang="tr-TR" sz="1600"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15- (Başlığı ile Birlikte Değişik:RG-1/8/2024-32619)</a:t>
            </a:r>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REHBER PERSONELİN GÖREVLERİ : </a:t>
            </a:r>
          </a:p>
          <a:p>
            <a:pPr algn="just"/>
            <a:endParaRPr lang="tr-TR" sz="1600" b="1" dirty="0">
              <a:solidFill>
                <a:srgbClr val="000000"/>
              </a:solidFill>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ç) </a:t>
            </a:r>
            <a:r>
              <a:rPr lang="tr-TR" sz="1600" b="1" i="1" dirty="0">
                <a:solidFill>
                  <a:srgbClr val="000000"/>
                </a:solidFill>
                <a:effectLst/>
                <a:latin typeface="Times New Roman" panose="02020603050405020304" pitchFamily="18" charset="0"/>
              </a:rPr>
              <a:t>Eğitim ve öğretim saatlerinde okul/kurumda bulunmak ve sorumluluğunda olan öğrenci/kursiyerlere sağlık, beslenme, öz bakım ve temizlik konularında yardımcı olmak.</a:t>
            </a:r>
          </a:p>
          <a:p>
            <a:pPr algn="just"/>
            <a:r>
              <a:rPr lang="tr-TR" sz="1600" b="0" i="0" dirty="0">
                <a:solidFill>
                  <a:srgbClr val="000000"/>
                </a:solidFill>
                <a:effectLst/>
                <a:latin typeface="Times New Roman" panose="02020603050405020304" pitchFamily="18" charset="0"/>
              </a:rPr>
              <a:t>d) </a:t>
            </a:r>
            <a:r>
              <a:rPr lang="tr-TR" sz="1600" b="1" i="1" dirty="0">
                <a:solidFill>
                  <a:srgbClr val="000000"/>
                </a:solidFill>
                <a:effectLst/>
                <a:latin typeface="Times New Roman" panose="02020603050405020304" pitchFamily="18" charset="0"/>
              </a:rPr>
              <a:t>Sorumluluğunda bulunan öğrenci/kursiyerlerin eğitim gördüğü alanların temizliğini yapmak.</a:t>
            </a:r>
          </a:p>
          <a:p>
            <a:pPr algn="just"/>
            <a:r>
              <a:rPr lang="tr-TR" sz="1600" b="0" i="0" dirty="0">
                <a:solidFill>
                  <a:srgbClr val="000000"/>
                </a:solidFill>
                <a:effectLst/>
                <a:latin typeface="Times New Roman" panose="02020603050405020304" pitchFamily="18" charset="0"/>
              </a:rPr>
              <a:t>e) Millî eğitim müdürlüğü tarafından eğitim ve öğretim yılı boyunca yapılması planlanan toplantılar ile halk eğitimi merkezlerince rehber personele yönelik düzenlenecek kurs faaliyetlerine katılmak.</a:t>
            </a: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73955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D6A14-ED21-1D43-62A5-6F057AC7690C}"/>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FACE1030-5DA0-3A74-8F81-63B1AD5D3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CB2B3F7F-4BAE-796C-F966-95A41CF770EE}"/>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C4364355-DB41-185E-9DAF-E2925CDEBC16}"/>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7FD8288E-4CDB-6E64-5B6F-9B440368A0F0}"/>
              </a:ext>
            </a:extLst>
          </p:cNvPr>
          <p:cNvSpPr txBox="1"/>
          <p:nvPr/>
        </p:nvSpPr>
        <p:spPr>
          <a:xfrm>
            <a:off x="1203953" y="2432840"/>
            <a:ext cx="9075633" cy="3354765"/>
          </a:xfrm>
          <a:prstGeom prst="rect">
            <a:avLst/>
          </a:prstGeom>
          <a:noFill/>
        </p:spPr>
        <p:txBody>
          <a:bodyPr wrap="square" rtlCol="0">
            <a:spAutoFit/>
          </a:bodyPr>
          <a:lstStyle/>
          <a:p>
            <a:pPr algn="just"/>
            <a:r>
              <a:rPr lang="tr-TR" sz="1800" b="1" i="0" dirty="0">
                <a:solidFill>
                  <a:srgbClr val="000000"/>
                </a:solidFill>
                <a:effectLst/>
                <a:latin typeface="inherit"/>
              </a:rPr>
              <a:t>Rehber personel ve okul servis aracı şoförünün görevleri</a:t>
            </a:r>
            <a:endParaRPr lang="tr-TR" sz="1600"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15- (Başlığı ile Birlikte Değişik:RG-1/8/2024-32619)</a:t>
            </a:r>
          </a:p>
          <a:p>
            <a:pPr algn="just"/>
            <a:endParaRPr lang="tr-TR" sz="1600" b="0" i="0" dirty="0">
              <a:solidFill>
                <a:srgbClr val="000000"/>
              </a:solidFill>
              <a:effectLst/>
              <a:latin typeface="Times New Roman" panose="02020603050405020304" pitchFamily="18" charset="0"/>
            </a:endParaRPr>
          </a:p>
          <a:p>
            <a:pPr algn="just"/>
            <a:r>
              <a:rPr lang="tr-TR" sz="1600" b="1" i="0" u="sng" dirty="0">
                <a:solidFill>
                  <a:srgbClr val="000000"/>
                </a:solidFill>
                <a:effectLst/>
                <a:latin typeface="Times New Roman" panose="02020603050405020304" pitchFamily="18" charset="0"/>
              </a:rPr>
              <a:t>SERVİS ŞOFÖRÜNÜN GÖREVLERİ : </a:t>
            </a:r>
          </a:p>
          <a:p>
            <a:pPr algn="just"/>
            <a:endParaRPr lang="tr-TR" sz="1600" b="1" dirty="0">
              <a:solidFill>
                <a:srgbClr val="000000"/>
              </a:solidFill>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a) Aracın tam olarak durduğundan ve kurallara uygun şekilde park edildiğinden emin olmadan öğrenci/kursiyerlerin iniş ve binişlerine izin vermemek.</a:t>
            </a:r>
          </a:p>
          <a:p>
            <a:pPr algn="just"/>
            <a:r>
              <a:rPr lang="tr-TR" sz="1600" b="0" i="0" dirty="0">
                <a:solidFill>
                  <a:srgbClr val="000000"/>
                </a:solidFill>
                <a:effectLst/>
                <a:latin typeface="Times New Roman" panose="02020603050405020304" pitchFamily="18" charset="0"/>
              </a:rPr>
              <a:t>b) </a:t>
            </a:r>
            <a:r>
              <a:rPr lang="tr-TR" sz="1600" b="1" i="1" dirty="0">
                <a:solidFill>
                  <a:srgbClr val="000000"/>
                </a:solidFill>
                <a:effectLst/>
                <a:latin typeface="Times New Roman" panose="02020603050405020304" pitchFamily="18" charset="0"/>
              </a:rPr>
              <a:t>Öğrencilerin belirlenen noktalardan alınarak taşıma merkezi okul/kurumlara taşınması ve taşıma merkezi okul/kurumlardan alınıp belirlenen noktalara ulaştırılması aşamalarında öğrencinin can ve mal güvenliğini tehlikeye atacak davranışlardan kaçınmak.</a:t>
            </a:r>
          </a:p>
          <a:p>
            <a:pPr algn="just"/>
            <a:r>
              <a:rPr lang="tr-TR" sz="1600" b="0" i="0" dirty="0">
                <a:solidFill>
                  <a:srgbClr val="000000"/>
                </a:solidFill>
                <a:effectLst/>
                <a:latin typeface="Times New Roman" panose="02020603050405020304" pitchFamily="18" charset="0"/>
              </a:rPr>
              <a:t>c) Araç içi düzenine uymayan ve uyarılara rağmen düzeni bozmaya devam eden öğrenciler, kursiyerler ve refakatçiler ile ilgili Araç İçi Uygunsuzluk Formunu doldurarak okul/kurum müdürlüğüne teslim etmek.</a:t>
            </a: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346306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AEF2-8193-4D95-2402-1F97F2DC2494}"/>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55CDDFF8-0D23-E40E-654E-0884392E2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9DDF66D2-8023-C627-CEFF-B0396E5FFE81}"/>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15B47674-5007-A0E6-B86F-3597ABA34095}"/>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99DA5DC2-46AC-B777-FCEE-4827A654EB37}"/>
              </a:ext>
            </a:extLst>
          </p:cNvPr>
          <p:cNvSpPr txBox="1"/>
          <p:nvPr/>
        </p:nvSpPr>
        <p:spPr>
          <a:xfrm>
            <a:off x="1203953" y="2432840"/>
            <a:ext cx="9075633" cy="3354765"/>
          </a:xfrm>
          <a:prstGeom prst="rect">
            <a:avLst/>
          </a:prstGeom>
          <a:noFill/>
        </p:spPr>
        <p:txBody>
          <a:bodyPr wrap="square" rtlCol="0">
            <a:spAutoFit/>
          </a:bodyPr>
          <a:lstStyle/>
          <a:p>
            <a:pPr algn="just"/>
            <a:r>
              <a:rPr lang="tr-TR" sz="1800" b="1" i="0" dirty="0">
                <a:solidFill>
                  <a:srgbClr val="000000"/>
                </a:solidFill>
                <a:effectLst/>
                <a:latin typeface="inherit"/>
              </a:rPr>
              <a:t>Rehber personel ve okul servis aracı şoförünün görevleri</a:t>
            </a:r>
            <a:endParaRPr lang="tr-TR" sz="1600"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15- (Başlığı ile Birlikte Değişik:RG-1/8/2024-32619)</a:t>
            </a:r>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SERVİS ŞOFÖRÜNÜN GÖREVLERİ : </a:t>
            </a:r>
          </a:p>
          <a:p>
            <a:pPr algn="just"/>
            <a:endParaRPr lang="tr-TR" sz="1600" b="1" dirty="0">
              <a:solidFill>
                <a:srgbClr val="000000"/>
              </a:solidFill>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ç) Okul servis aracının içinde hiçbir şekilde tütün ve tütün ürünü kullanmamak, bu tür ürünleri öğrencilerin görebileceği yerlerde bulundurmamak.</a:t>
            </a:r>
          </a:p>
          <a:p>
            <a:pPr algn="just"/>
            <a:r>
              <a:rPr lang="tr-TR" sz="1600" b="0" i="0" dirty="0">
                <a:solidFill>
                  <a:srgbClr val="000000"/>
                </a:solidFill>
                <a:effectLst/>
                <a:latin typeface="Times New Roman" panose="02020603050405020304" pitchFamily="18" charset="0"/>
              </a:rPr>
              <a:t>d) Millî eğitim müdürlüğü tarafından eğitim ve öğretim yılı boyunca yapılması planlanan toplantılar ile halk eğitimi merkezlerince okul servis araç sürücülerine yönelik düzenlenecek kurs faaliyetlerine katılmak.</a:t>
            </a:r>
          </a:p>
          <a:p>
            <a:pPr algn="just"/>
            <a:r>
              <a:rPr lang="tr-TR" sz="1600" b="0" i="0" dirty="0">
                <a:solidFill>
                  <a:srgbClr val="000000"/>
                </a:solidFill>
                <a:effectLst/>
                <a:latin typeface="Times New Roman" panose="02020603050405020304" pitchFamily="18" charset="0"/>
              </a:rPr>
              <a:t>e) </a:t>
            </a:r>
            <a:r>
              <a:rPr lang="tr-TR" sz="1600" b="1" i="1" dirty="0">
                <a:solidFill>
                  <a:srgbClr val="000000"/>
                </a:solidFill>
                <a:effectLst/>
                <a:latin typeface="Times New Roman" panose="02020603050405020304" pitchFamily="18" charset="0"/>
              </a:rPr>
              <a:t>Taşıma merkezi okul/kurum müdürlüğünce düzenlenen ve takibi yapılan puantajları günlük olarak imzalamak.</a:t>
            </a:r>
          </a:p>
          <a:p>
            <a:pPr algn="just"/>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61678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D7CC4-B5C0-61A8-DE19-E0A326F06540}"/>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E12FBCDF-E644-EB0B-9B2D-5A730303D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FBECD28D-935E-8736-4A50-DEA07001FE74}"/>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MİLLÎ EĞİTİM BAKANLIĞI TAŞIMA YOLUYLA EĞİTİME ERİŞİM YÖNETMELİĞİ</a:t>
            </a:r>
            <a:endParaRPr lang="tr-TR" sz="3600" b="1" dirty="0"/>
          </a:p>
        </p:txBody>
      </p:sp>
      <p:sp>
        <p:nvSpPr>
          <p:cNvPr id="3" name="Metin kutusu 2">
            <a:extLst>
              <a:ext uri="{FF2B5EF4-FFF2-40B4-BE49-F238E27FC236}">
                <a16:creationId xmlns:a16="http://schemas.microsoft.com/office/drawing/2014/main" id="{6766123B-EEE5-A9BD-F6CF-381FCC0C718E}"/>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E767E240-4D17-E027-A1C4-7D8EE2DF3E22}"/>
              </a:ext>
            </a:extLst>
          </p:cNvPr>
          <p:cNvSpPr txBox="1"/>
          <p:nvPr/>
        </p:nvSpPr>
        <p:spPr>
          <a:xfrm>
            <a:off x="1203953" y="2432840"/>
            <a:ext cx="9075633" cy="4585871"/>
          </a:xfrm>
          <a:prstGeom prst="rect">
            <a:avLst/>
          </a:prstGeom>
          <a:noFill/>
        </p:spPr>
        <p:txBody>
          <a:bodyPr wrap="square" rtlCol="0">
            <a:spAutoFit/>
          </a:bodyPr>
          <a:lstStyle/>
          <a:p>
            <a:pPr algn="just"/>
            <a:r>
              <a:rPr lang="tr-TR" sz="1800" b="1" i="0" dirty="0">
                <a:solidFill>
                  <a:srgbClr val="000000"/>
                </a:solidFill>
                <a:effectLst/>
                <a:latin typeface="inherit"/>
              </a:rPr>
              <a:t>Rehber personel ve okul servis aracı şoförünün görevleri</a:t>
            </a:r>
            <a:endParaRPr lang="tr-TR" sz="1600"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15- (Başlığı ile Birlikte Değişik:RG-1/8/2024-32619)</a:t>
            </a:r>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SERVİS ŞOFÖRÜNÜN GÖREVLERİ : </a:t>
            </a:r>
          </a:p>
          <a:p>
            <a:pPr algn="just"/>
            <a:endParaRPr lang="tr-TR" sz="1600" b="1" dirty="0">
              <a:solidFill>
                <a:srgbClr val="000000"/>
              </a:solidFill>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f) </a:t>
            </a:r>
            <a:r>
              <a:rPr lang="tr-TR" sz="1600" b="1" i="1" dirty="0">
                <a:solidFill>
                  <a:srgbClr val="000000"/>
                </a:solidFill>
                <a:effectLst/>
                <a:latin typeface="Times New Roman" panose="02020603050405020304" pitchFamily="18" charset="0"/>
              </a:rPr>
              <a:t>Taşıma hizmeti sırasında görüntü ve müzik sistemlerini kullanmamak.</a:t>
            </a:r>
          </a:p>
          <a:p>
            <a:pPr algn="just"/>
            <a:r>
              <a:rPr lang="tr-TR" sz="1600" b="0" i="0" dirty="0">
                <a:solidFill>
                  <a:srgbClr val="000000"/>
                </a:solidFill>
                <a:effectLst/>
                <a:latin typeface="Times New Roman" panose="02020603050405020304" pitchFamily="18" charset="0"/>
              </a:rPr>
              <a:t>g) Taşıma hizmeti sırasında iletişim araçlarını kullanmamak.</a:t>
            </a:r>
          </a:p>
          <a:p>
            <a:pPr algn="just"/>
            <a:r>
              <a:rPr lang="tr-TR" sz="1600" b="0" i="0" dirty="0">
                <a:solidFill>
                  <a:srgbClr val="000000"/>
                </a:solidFill>
                <a:effectLst/>
                <a:latin typeface="Times New Roman" panose="02020603050405020304" pitchFamily="18" charset="0"/>
              </a:rPr>
              <a:t>ğ) Öğrencilerin araç içerisinde emniyet kemerleri takılı bir şekilde seyahat etmelerini sağlamak.</a:t>
            </a:r>
          </a:p>
          <a:p>
            <a:pPr algn="just"/>
            <a:r>
              <a:rPr lang="tr-TR" sz="1600" b="0" i="0" dirty="0">
                <a:solidFill>
                  <a:srgbClr val="000000"/>
                </a:solidFill>
                <a:effectLst/>
                <a:latin typeface="Times New Roman" panose="02020603050405020304" pitchFamily="18" charset="0"/>
              </a:rPr>
              <a:t>h) Okul servis aracına koltuk sayısından fazla öğrenci/kursiyer bindirmemek.</a:t>
            </a:r>
          </a:p>
          <a:p>
            <a:pPr algn="just"/>
            <a:r>
              <a:rPr lang="tr-TR" sz="1600" b="0" i="0" dirty="0">
                <a:solidFill>
                  <a:srgbClr val="000000"/>
                </a:solidFill>
                <a:effectLst/>
                <a:latin typeface="Times New Roman" panose="02020603050405020304" pitchFamily="18" charset="0"/>
              </a:rPr>
              <a:t>ı) </a:t>
            </a:r>
            <a:r>
              <a:rPr lang="tr-TR" sz="1600" b="1" i="1" dirty="0">
                <a:solidFill>
                  <a:srgbClr val="000000"/>
                </a:solidFill>
                <a:effectLst/>
                <a:latin typeface="Times New Roman" panose="02020603050405020304" pitchFamily="18" charset="0"/>
              </a:rPr>
              <a:t>Araç içerisine taşıma hizmetinden faydalanacaklar dışında birinci derece yakını dâhil hiçbir kimseyi almamak, eşya ve mal taşıması gerçekleştirmemek.</a:t>
            </a:r>
          </a:p>
          <a:p>
            <a:pPr algn="just"/>
            <a:r>
              <a:rPr lang="tr-TR" sz="1600" b="0" i="0" dirty="0">
                <a:solidFill>
                  <a:srgbClr val="000000"/>
                </a:solidFill>
                <a:effectLst/>
                <a:latin typeface="Times New Roman" panose="02020603050405020304" pitchFamily="18" charset="0"/>
              </a:rPr>
              <a:t>i) Taşıma hizmeti esnasında yakıt alımı yapmamak.</a:t>
            </a:r>
          </a:p>
          <a:p>
            <a:pPr algn="just"/>
            <a:r>
              <a:rPr lang="tr-TR" sz="1600" b="0" i="0" dirty="0">
                <a:solidFill>
                  <a:srgbClr val="000000"/>
                </a:solidFill>
                <a:effectLst/>
                <a:latin typeface="Times New Roman" panose="02020603050405020304" pitchFamily="18" charset="0"/>
              </a:rPr>
              <a:t>j) Okul servis aracında; yanıcı, patlayıcı, parlayıcı ve benzeri maddeler bulundurmamak.</a:t>
            </a:r>
          </a:p>
          <a:p>
            <a:pPr algn="just"/>
            <a:r>
              <a:rPr lang="tr-TR" sz="1600" b="0" i="0" dirty="0">
                <a:solidFill>
                  <a:srgbClr val="000000"/>
                </a:solidFill>
                <a:effectLst/>
                <a:latin typeface="Times New Roman" panose="02020603050405020304" pitchFamily="18" charset="0"/>
              </a:rPr>
              <a:t>k) Planlama komisyonunca belirlenen güzergâh dışına çıkmamak.</a:t>
            </a:r>
          </a:p>
          <a:p>
            <a:pPr algn="just"/>
            <a:r>
              <a:rPr lang="tr-TR" sz="1600" b="0" i="0" dirty="0">
                <a:solidFill>
                  <a:srgbClr val="000000"/>
                </a:solidFill>
                <a:effectLst/>
                <a:latin typeface="Times New Roman" panose="02020603050405020304" pitchFamily="18" charset="0"/>
              </a:rPr>
              <a:t>l) Özel eğitim öğrencilerinin taşındığı okul servis araçlarında görevli rehber personel ile uyum içerisinde çalışmak.</a:t>
            </a:r>
          </a:p>
          <a:p>
            <a:pPr algn="just"/>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29983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B14D7-0DB8-3E05-F3F0-058259153389}"/>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F1A22917-AF38-ABF1-6D54-96FC7711F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2D3F7754-D14E-BA4F-2B81-90F809870C01}"/>
              </a:ext>
            </a:extLst>
          </p:cNvPr>
          <p:cNvSpPr>
            <a:spLocks noGrp="1"/>
          </p:cNvSpPr>
          <p:nvPr>
            <p:ph type="title"/>
          </p:nvPr>
        </p:nvSpPr>
        <p:spPr>
          <a:xfrm>
            <a:off x="485104" y="1633485"/>
            <a:ext cx="10515600" cy="1325563"/>
          </a:xfrm>
        </p:spPr>
        <p:txBody>
          <a:bodyPr>
            <a:noAutofit/>
          </a:bodyPr>
          <a:lstStyle/>
          <a:p>
            <a:pPr lvl="0" algn="ctr"/>
            <a:r>
              <a:rPr lang="tr-TR" sz="1800" b="1" dirty="0"/>
              <a:t>Okul Müdürlükleri tarafından</a:t>
            </a:r>
            <a:br>
              <a:rPr lang="tr-TR" sz="1800" b="1" dirty="0"/>
            </a:br>
            <a:r>
              <a:rPr lang="tr-TR" sz="1800" b="1" dirty="0"/>
              <a:t>Ek 1 Takip Formu (Şoför-Rehber Personel) günlük olarak doldurulup, imzalar alınacak</a:t>
            </a:r>
            <a:br>
              <a:rPr lang="tr-TR" sz="1800" b="1" dirty="0"/>
            </a:br>
            <a:endParaRPr lang="tr-TR" sz="1200" b="1" dirty="0"/>
          </a:p>
        </p:txBody>
      </p:sp>
      <p:sp>
        <p:nvSpPr>
          <p:cNvPr id="3" name="Metin kutusu 2">
            <a:extLst>
              <a:ext uri="{FF2B5EF4-FFF2-40B4-BE49-F238E27FC236}">
                <a16:creationId xmlns:a16="http://schemas.microsoft.com/office/drawing/2014/main" id="{E56BDF49-68A3-A333-B64B-E4CF273E6916}"/>
              </a:ext>
            </a:extLst>
          </p:cNvPr>
          <p:cNvSpPr txBox="1"/>
          <p:nvPr/>
        </p:nvSpPr>
        <p:spPr>
          <a:xfrm>
            <a:off x="485104" y="2640169"/>
            <a:ext cx="6585397" cy="369332"/>
          </a:xfrm>
          <a:prstGeom prst="rect">
            <a:avLst/>
          </a:prstGeom>
          <a:noFill/>
        </p:spPr>
        <p:txBody>
          <a:bodyPr wrap="square" rtlCol="0">
            <a:spAutoFit/>
          </a:bodyPr>
          <a:lstStyle/>
          <a:p>
            <a:endParaRPr lang="tr-TR" dirty="0"/>
          </a:p>
        </p:txBody>
      </p:sp>
      <p:pic>
        <p:nvPicPr>
          <p:cNvPr id="5" name="Resim 4">
            <a:extLst>
              <a:ext uri="{FF2B5EF4-FFF2-40B4-BE49-F238E27FC236}">
                <a16:creationId xmlns:a16="http://schemas.microsoft.com/office/drawing/2014/main" id="{06976FA8-5CC8-FA6D-B126-D46FB4C79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754" y="2492677"/>
            <a:ext cx="9469171" cy="3381847"/>
          </a:xfrm>
          <a:prstGeom prst="rect">
            <a:avLst/>
          </a:prstGeom>
        </p:spPr>
      </p:pic>
    </p:spTree>
    <p:extLst>
      <p:ext uri="{BB962C8B-B14F-4D97-AF65-F5344CB8AC3E}">
        <p14:creationId xmlns:p14="http://schemas.microsoft.com/office/powerpoint/2010/main" val="1238114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27" y="0"/>
            <a:ext cx="12275127" cy="6858000"/>
          </a:xfrm>
          <a:prstGeom prst="rect">
            <a:avLst/>
          </a:prstGeom>
        </p:spPr>
      </p:pic>
      <p:sp>
        <p:nvSpPr>
          <p:cNvPr id="6" name="Metin kutusu 5"/>
          <p:cNvSpPr txBox="1"/>
          <p:nvPr/>
        </p:nvSpPr>
        <p:spPr>
          <a:xfrm>
            <a:off x="772356" y="2237173"/>
            <a:ext cx="10422386" cy="2954655"/>
          </a:xfrm>
          <a:prstGeom prst="rect">
            <a:avLst/>
          </a:prstGeom>
          <a:noFill/>
        </p:spPr>
        <p:txBody>
          <a:bodyPr wrap="square" rtlCol="0">
            <a:spAutoFit/>
          </a:bodyPr>
          <a:lstStyle/>
          <a:p>
            <a:pPr lvl="0" algn="just"/>
            <a:r>
              <a:rPr lang="tr-TR" sz="2800" dirty="0"/>
              <a:t>	Okul Müdürlüklerinde oluşturulan komisyon tarafından günlük takip edilen servis aracında (araç, şoför veya rehber personel) değişiklik olması durumunda ekteki form doldurularak 3 iş gününde  Müdürlüğümüz </a:t>
            </a:r>
            <a:r>
              <a:rPr lang="tr-TR" sz="2800" dirty="0">
                <a:hlinkClick r:id="rId3"/>
              </a:rPr>
              <a:t>karabaglardestek1@gmail.com</a:t>
            </a:r>
            <a:r>
              <a:rPr lang="tr-TR" sz="2800" dirty="0"/>
              <a:t> adresine mail atılacak.</a:t>
            </a:r>
          </a:p>
          <a:p>
            <a:pPr lvl="0" algn="just"/>
            <a:r>
              <a:rPr lang="tr-TR" sz="2800" dirty="0"/>
              <a:t> 	Puantaj , denetim formu ve değişiklik formu her ayın ilk haftası EBYS’ den resmi yazı ile müdürlüğümüze gönderilecek.</a:t>
            </a:r>
          </a:p>
          <a:p>
            <a:endParaRPr lang="tr-TR" dirty="0"/>
          </a:p>
        </p:txBody>
      </p:sp>
    </p:spTree>
    <p:extLst>
      <p:ext uri="{BB962C8B-B14F-4D97-AF65-F5344CB8AC3E}">
        <p14:creationId xmlns:p14="http://schemas.microsoft.com/office/powerpoint/2010/main" val="4132547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27" y="0"/>
            <a:ext cx="12275127" cy="6858000"/>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2523869031"/>
              </p:ext>
            </p:extLst>
          </p:nvPr>
        </p:nvGraphicFramePr>
        <p:xfrm>
          <a:off x="1794658" y="2091261"/>
          <a:ext cx="6589321" cy="4167624"/>
        </p:xfrm>
        <a:graphic>
          <a:graphicData uri="http://schemas.openxmlformats.org/drawingml/2006/table">
            <a:tbl>
              <a:tblPr>
                <a:tableStyleId>{5C22544A-7EE6-4342-B048-85BDC9FD1C3A}</a:tableStyleId>
              </a:tblPr>
              <a:tblGrid>
                <a:gridCol w="2587336">
                  <a:extLst>
                    <a:ext uri="{9D8B030D-6E8A-4147-A177-3AD203B41FA5}">
                      <a16:colId xmlns:a16="http://schemas.microsoft.com/office/drawing/2014/main" val="20000"/>
                    </a:ext>
                  </a:extLst>
                </a:gridCol>
                <a:gridCol w="1199408">
                  <a:extLst>
                    <a:ext uri="{9D8B030D-6E8A-4147-A177-3AD203B41FA5}">
                      <a16:colId xmlns:a16="http://schemas.microsoft.com/office/drawing/2014/main" val="20001"/>
                    </a:ext>
                  </a:extLst>
                </a:gridCol>
                <a:gridCol w="1211283">
                  <a:extLst>
                    <a:ext uri="{9D8B030D-6E8A-4147-A177-3AD203B41FA5}">
                      <a16:colId xmlns:a16="http://schemas.microsoft.com/office/drawing/2014/main" val="20002"/>
                    </a:ext>
                  </a:extLst>
                </a:gridCol>
                <a:gridCol w="1591294">
                  <a:extLst>
                    <a:ext uri="{9D8B030D-6E8A-4147-A177-3AD203B41FA5}">
                      <a16:colId xmlns:a16="http://schemas.microsoft.com/office/drawing/2014/main" val="20003"/>
                    </a:ext>
                  </a:extLst>
                </a:gridCol>
              </a:tblGrid>
              <a:tr h="265244">
                <a:tc rowSpan="2">
                  <a:txBody>
                    <a:bodyPr/>
                    <a:lstStyle/>
                    <a:p>
                      <a:pPr algn="ctr" fontAlgn="b"/>
                      <a:endParaRPr lang="tr-TR" sz="15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endParaRPr lang="pt-BR"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rowSpan="2">
                  <a:txBody>
                    <a:bodyPr/>
                    <a:lstStyle/>
                    <a:p>
                      <a:pPr algn="ctr" fontAlgn="ctr"/>
                      <a:endParaRPr lang="tr-TR" sz="15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469822">
                <a:tc vMerge="1">
                  <a:txBody>
                    <a:bodyPr/>
                    <a:lstStyle/>
                    <a:p>
                      <a:endParaRPr lang="tr-TR"/>
                    </a:p>
                  </a:txBody>
                  <a:tcPr/>
                </a:tc>
                <a:tc>
                  <a:txBody>
                    <a:bodyPr/>
                    <a:lstStyle/>
                    <a:p>
                      <a:pPr algn="l"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15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tr-TR"/>
                    </a:p>
                  </a:txBody>
                  <a:tcPr/>
                </a:tc>
                <a:extLst>
                  <a:ext uri="{0D108BD9-81ED-4DB2-BD59-A6C34878D82A}">
                    <a16:rowId xmlns:a16="http://schemas.microsoft.com/office/drawing/2014/main" val="10001"/>
                  </a:ext>
                </a:extLst>
              </a:tr>
              <a:tr h="219245">
                <a:tc>
                  <a:txBody>
                    <a:bodyPr/>
                    <a:lstStyle/>
                    <a:p>
                      <a:pPr algn="l"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19245">
                <a:tc>
                  <a:txBody>
                    <a:bodyPr/>
                    <a:lstStyle/>
                    <a:p>
                      <a:pPr algn="l"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19245">
                <a:tc>
                  <a:txBody>
                    <a:bodyPr/>
                    <a:lstStyle/>
                    <a:p>
                      <a:pPr algn="l"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6591">
                <a:tc>
                  <a:txBody>
                    <a:bodyPr/>
                    <a:lstStyle/>
                    <a:p>
                      <a:pPr algn="l"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19245">
                <a:tc>
                  <a:txBody>
                    <a:bodyPr/>
                    <a:lstStyle/>
                    <a:p>
                      <a:pPr algn="l"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80855">
                <a:tc>
                  <a:txBody>
                    <a:bodyPr/>
                    <a:lstStyle/>
                    <a:p>
                      <a:pPr algn="l"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62317">
                <a:tc>
                  <a:txBody>
                    <a:bodyPr/>
                    <a:lstStyle/>
                    <a:p>
                      <a:pPr algn="l"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19245">
                <a:tc>
                  <a:txBody>
                    <a:bodyPr/>
                    <a:lstStyle/>
                    <a:p>
                      <a:pPr algn="l"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19245">
                <a:tc>
                  <a:txBody>
                    <a:bodyPr/>
                    <a:lstStyle/>
                    <a:p>
                      <a:pPr algn="l"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19245">
                <a:tc>
                  <a:txBody>
                    <a:bodyPr/>
                    <a:lstStyle/>
                    <a:p>
                      <a:pPr algn="l"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19245">
                <a:tc>
                  <a:txBody>
                    <a:bodyPr/>
                    <a:lstStyle/>
                    <a:p>
                      <a:pPr algn="l"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219245">
                <a:tc>
                  <a:txBody>
                    <a:bodyPr/>
                    <a:lstStyle/>
                    <a:p>
                      <a:pPr algn="l"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270011">
                <a:tc>
                  <a:txBody>
                    <a:bodyPr/>
                    <a:lstStyle/>
                    <a:p>
                      <a:pPr algn="l"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219245">
                <a:tc>
                  <a:txBody>
                    <a:bodyPr/>
                    <a:lstStyle/>
                    <a:p>
                      <a:pPr algn="l"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tr-TR"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bl>
          </a:graphicData>
        </a:graphic>
      </p:graphicFrame>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28" y="1890944"/>
            <a:ext cx="10847772" cy="4452705"/>
          </a:xfrm>
          <a:prstGeom prst="rect">
            <a:avLst/>
          </a:prstGeom>
        </p:spPr>
      </p:pic>
    </p:spTree>
    <p:extLst>
      <p:ext uri="{BB962C8B-B14F-4D97-AF65-F5344CB8AC3E}">
        <p14:creationId xmlns:p14="http://schemas.microsoft.com/office/powerpoint/2010/main" val="114736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C5418-7E4C-90CF-ADE9-DB35C7583B8C}"/>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4D8F4FE7-244B-9E27-77C8-A569BB2A4C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8EC5E405-65C1-FE0D-3D0C-9DE77B876B8B}"/>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C0339BBB-700A-E9E9-D2D2-253E31B49084}"/>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D26B1BA1-0166-8985-91DF-CD635B2E2263}"/>
              </a:ext>
            </a:extLst>
          </p:cNvPr>
          <p:cNvSpPr txBox="1"/>
          <p:nvPr/>
        </p:nvSpPr>
        <p:spPr>
          <a:xfrm>
            <a:off x="1203953" y="2518298"/>
            <a:ext cx="9709026" cy="3139321"/>
          </a:xfrm>
          <a:prstGeom prst="rect">
            <a:avLst/>
          </a:prstGeom>
          <a:noFill/>
        </p:spPr>
        <p:txBody>
          <a:bodyPr wrap="square" rtlCol="0">
            <a:spAutoFit/>
          </a:bodyPr>
          <a:lstStyle/>
          <a:p>
            <a:pPr algn="just"/>
            <a:r>
              <a:rPr lang="tr-TR" sz="1800" b="1" i="0" dirty="0">
                <a:solidFill>
                  <a:srgbClr val="000000"/>
                </a:solidFill>
                <a:effectLst/>
                <a:latin typeface="inherit"/>
              </a:rPr>
              <a:t>Taşıtlarda aranacak şartlar</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4 –</a:t>
            </a:r>
            <a:r>
              <a:rPr lang="tr-TR" b="0" i="0" dirty="0">
                <a:solidFill>
                  <a:srgbClr val="000000"/>
                </a:solidFill>
                <a:effectLst/>
                <a:latin typeface="Times New Roman" panose="02020603050405020304" pitchFamily="18" charset="0"/>
              </a:rPr>
              <a:t> (1) Taşımacılar tarafından okul servis aracı olarak kullanılacak taşıtlarda aşağıdaki şartlar aranır:</a:t>
            </a:r>
          </a:p>
          <a:p>
            <a:pPr algn="just"/>
            <a:r>
              <a:rPr lang="tr-TR" b="0" i="0" dirty="0">
                <a:solidFill>
                  <a:srgbClr val="000000"/>
                </a:solidFill>
                <a:effectLst/>
                <a:latin typeface="Times New Roman" panose="02020603050405020304" pitchFamily="18" charset="0"/>
              </a:rPr>
              <a:t>a) </a:t>
            </a:r>
            <a:r>
              <a:rPr lang="tr-TR" b="0" i="1" dirty="0">
                <a:solidFill>
                  <a:srgbClr val="000000"/>
                </a:solidFill>
                <a:effectLst/>
                <a:latin typeface="Times New Roman" panose="02020603050405020304" pitchFamily="18" charset="0"/>
              </a:rPr>
              <a:t>Okul servis araçlarının arkasında </a:t>
            </a:r>
            <a:r>
              <a:rPr lang="tr-TR" b="1" i="1" u="sng" dirty="0">
                <a:solidFill>
                  <a:srgbClr val="000000"/>
                </a:solidFill>
                <a:effectLst/>
                <a:latin typeface="Times New Roman" panose="02020603050405020304" pitchFamily="18" charset="0"/>
              </a:rPr>
              <a:t>"OKUL TAŞITI" </a:t>
            </a:r>
            <a:r>
              <a:rPr lang="tr-TR" b="0" i="1" dirty="0">
                <a:solidFill>
                  <a:srgbClr val="000000"/>
                </a:solidFill>
                <a:effectLst/>
                <a:latin typeface="Times New Roman" panose="02020603050405020304" pitchFamily="18" charset="0"/>
              </a:rPr>
              <a:t>yazısını kapsayan numunesine uygun renk, ebat ve şekilde reflektif bir kuşak bulunacaktır (EK-2/1, EK-2/2).</a:t>
            </a:r>
          </a:p>
          <a:p>
            <a:pPr algn="just"/>
            <a:r>
              <a:rPr lang="tr-TR" b="0" i="0" dirty="0">
                <a:solidFill>
                  <a:srgbClr val="000000"/>
                </a:solidFill>
                <a:effectLst/>
                <a:latin typeface="Times New Roman" panose="02020603050405020304" pitchFamily="18" charset="0"/>
              </a:rPr>
              <a:t>b) </a:t>
            </a:r>
            <a:r>
              <a:rPr lang="tr-TR" b="0" i="1" dirty="0">
                <a:solidFill>
                  <a:srgbClr val="000000"/>
                </a:solidFill>
                <a:effectLst/>
                <a:latin typeface="Times New Roman" panose="02020603050405020304" pitchFamily="18" charset="0"/>
              </a:rPr>
              <a:t>Okul servis aracının arkasında, öğrenci ve çocukların iniş ve binişleri sırasında yakılmak üzere en az 30 cm çapında kırmızı ışık veren bir lamba bulunacak ve bu lambanın yakılması halinde üzerinde siyah renkte büyük harflerle </a:t>
            </a:r>
            <a:r>
              <a:rPr lang="tr-TR" b="1" i="1" u="sng" dirty="0">
                <a:solidFill>
                  <a:srgbClr val="000000"/>
                </a:solidFill>
                <a:effectLst/>
                <a:latin typeface="Times New Roman" panose="02020603050405020304" pitchFamily="18" charset="0"/>
              </a:rPr>
              <a:t>"DUR"</a:t>
            </a:r>
            <a:r>
              <a:rPr lang="tr-TR" b="1" i="1" dirty="0">
                <a:solidFill>
                  <a:srgbClr val="000000"/>
                </a:solidFill>
                <a:effectLst/>
                <a:latin typeface="Times New Roman" panose="02020603050405020304" pitchFamily="18" charset="0"/>
              </a:rPr>
              <a:t> </a:t>
            </a:r>
            <a:r>
              <a:rPr lang="tr-TR" b="0" i="1" dirty="0">
                <a:solidFill>
                  <a:srgbClr val="000000"/>
                </a:solidFill>
                <a:effectLst/>
                <a:latin typeface="Times New Roman" panose="02020603050405020304" pitchFamily="18" charset="0"/>
              </a:rPr>
              <a:t>yazısı okunacak şekilde tesis edilmiş olacak, lambanın yakılıp söndürülmesi tertibatı fren lambaları ile ayrı olacaktır (EK-3).</a:t>
            </a:r>
          </a:p>
          <a:p>
            <a:pPr algn="just"/>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262940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27" y="0"/>
            <a:ext cx="12275127" cy="6858000"/>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091" y="1704513"/>
            <a:ext cx="5131294" cy="4588135"/>
          </a:xfrm>
          <a:prstGeom prst="rect">
            <a:avLst/>
          </a:prstGeom>
        </p:spPr>
      </p:pic>
      <p:sp>
        <p:nvSpPr>
          <p:cNvPr id="5" name="Metin kutusu 4"/>
          <p:cNvSpPr txBox="1"/>
          <p:nvPr/>
        </p:nvSpPr>
        <p:spPr>
          <a:xfrm>
            <a:off x="142043" y="2041864"/>
            <a:ext cx="4882718" cy="4431983"/>
          </a:xfrm>
          <a:prstGeom prst="rect">
            <a:avLst/>
          </a:prstGeom>
          <a:noFill/>
        </p:spPr>
        <p:txBody>
          <a:bodyPr wrap="square" rtlCol="0">
            <a:spAutoFit/>
          </a:bodyPr>
          <a:lstStyle/>
          <a:p>
            <a:pPr lvl="0"/>
            <a:r>
              <a:rPr lang="tr-TR" sz="2400" dirty="0"/>
              <a:t>Okul Denetim Komisyonu, Denetim Formu ile istenilen evraklar ilk denetim sırasında evraklar eklenerek dosya halinde okulda saklanacak, evraklarda değişiklik olması halinde (psikoteknik, sigorta </a:t>
            </a:r>
            <a:r>
              <a:rPr lang="tr-TR" sz="2400" dirty="0" err="1"/>
              <a:t>vb</a:t>
            </a:r>
            <a:r>
              <a:rPr lang="tr-TR" sz="2400" dirty="0"/>
              <a:t>) değişen evraklar tekrar istenilecek dosyada güncellenecek, birer nüshası taranarak Müdürlüğümüze gönderilecek. (her ay aynı ve süresi olan evraklar tekrar istenilmeyecek)</a:t>
            </a:r>
          </a:p>
          <a:p>
            <a:endParaRPr lang="tr-TR" dirty="0"/>
          </a:p>
        </p:txBody>
      </p:sp>
    </p:spTree>
    <p:extLst>
      <p:ext uri="{BB962C8B-B14F-4D97-AF65-F5344CB8AC3E}">
        <p14:creationId xmlns:p14="http://schemas.microsoft.com/office/powerpoint/2010/main" val="2281154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12278408" cy="6858594"/>
          </a:xfrm>
          <a:prstGeom prst="rect">
            <a:avLst/>
          </a:prstGeom>
        </p:spPr>
      </p:pic>
      <p:sp>
        <p:nvSpPr>
          <p:cNvPr id="3" name="İçerik Yer Tutucusu 2"/>
          <p:cNvSpPr>
            <a:spLocks noGrp="1"/>
          </p:cNvSpPr>
          <p:nvPr>
            <p:ph idx="1"/>
          </p:nvPr>
        </p:nvSpPr>
        <p:spPr/>
        <p:txBody>
          <a:bodyPr/>
          <a:lstStyle/>
          <a:p>
            <a:endParaRPr lang="tr-TR" dirty="0" smtClean="0"/>
          </a:p>
          <a:p>
            <a:endParaRPr lang="tr-TR" dirty="0"/>
          </a:p>
          <a:p>
            <a:r>
              <a:rPr lang="tr-TR" dirty="0" smtClean="0"/>
              <a:t>Aydın YÜZBAŞIOĞLU : İlçe Milli Eğitim Müdürü</a:t>
            </a:r>
          </a:p>
          <a:p>
            <a:r>
              <a:rPr lang="tr-TR" dirty="0" smtClean="0"/>
              <a:t>Devran ÜREY              : Destek Hizmetleri Şube Müdürü</a:t>
            </a:r>
          </a:p>
          <a:p>
            <a:r>
              <a:rPr lang="tr-TR" dirty="0" smtClean="0"/>
              <a:t>Ömer EVİN                 : Şef </a:t>
            </a:r>
          </a:p>
          <a:p>
            <a:r>
              <a:rPr lang="tr-TR" dirty="0" smtClean="0"/>
              <a:t>Devrim AĞAR             : Veri Hazırlama Kontrol İşletmeni</a:t>
            </a:r>
            <a:endParaRPr lang="tr-TR" dirty="0"/>
          </a:p>
        </p:txBody>
      </p:sp>
    </p:spTree>
    <p:extLst>
      <p:ext uri="{BB962C8B-B14F-4D97-AF65-F5344CB8AC3E}">
        <p14:creationId xmlns:p14="http://schemas.microsoft.com/office/powerpoint/2010/main" val="425338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521D1-6706-0E89-27D0-4E906BCA222E}"/>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A5F9EAA9-83C0-E667-DF0A-2B19B14827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558AEE27-15FB-392F-16E5-8789F1315C7B}"/>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EDA3769A-F4AA-5D6C-CF86-1B72A731DB46}"/>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A92EDB29-C538-F178-7B0B-56A842C28308}"/>
              </a:ext>
            </a:extLst>
          </p:cNvPr>
          <p:cNvSpPr txBox="1"/>
          <p:nvPr/>
        </p:nvSpPr>
        <p:spPr>
          <a:xfrm>
            <a:off x="1203953" y="2518298"/>
            <a:ext cx="9709026" cy="3631763"/>
          </a:xfrm>
          <a:prstGeom prst="rect">
            <a:avLst/>
          </a:prstGeom>
          <a:noFill/>
        </p:spPr>
        <p:txBody>
          <a:bodyPr wrap="square" rtlCol="0">
            <a:spAutoFit/>
          </a:bodyPr>
          <a:lstStyle/>
          <a:p>
            <a:pPr algn="just"/>
            <a:r>
              <a:rPr lang="tr-TR" sz="1800" b="1" i="0" dirty="0">
                <a:solidFill>
                  <a:srgbClr val="000000"/>
                </a:solidFill>
                <a:effectLst/>
                <a:latin typeface="inherit"/>
              </a:rPr>
              <a:t>Taşıtlarda aranacak şartlar</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4 –</a:t>
            </a:r>
            <a:r>
              <a:rPr lang="tr-TR" b="0" i="0" dirty="0">
                <a:solidFill>
                  <a:srgbClr val="000000"/>
                </a:solidFill>
                <a:effectLst/>
                <a:latin typeface="Times New Roman" panose="02020603050405020304" pitchFamily="18" charset="0"/>
              </a:rPr>
              <a:t> (1) Taşımacılar tarafından okul servis aracı olarak kullanılacak taşıtlarda aşağıdaki şartlar aranır:</a:t>
            </a:r>
          </a:p>
          <a:p>
            <a:pPr algn="just"/>
            <a:r>
              <a:rPr lang="tr-TR" b="0" i="0" dirty="0">
                <a:solidFill>
                  <a:srgbClr val="000000"/>
                </a:solidFill>
                <a:effectLst/>
                <a:latin typeface="Times New Roman" panose="02020603050405020304" pitchFamily="18" charset="0"/>
              </a:rPr>
              <a:t>c) Okul servis aracı olarak kullanılacak taşıtlarda, öğrenci ve çocukların kolayca yetişebileceği camlar ve pencereler sabit olacak, iç düzenlemesinde demir aksam açıkta olmayacak, varsa yaralanmaya sebebiyet vermeyecek yumuşak bir madde ile kaplanacak ve engelli öğrenci ve çocukları taşıyacak olan okul servis araçları ayrıca 1/7/2005 tarihli ve 5378 sayılı Engelliler Hakkında Kanun ve bu Kanuna dayalı olarak çıkarılan ikincil mevzuata uygun olacaktır.</a:t>
            </a:r>
          </a:p>
          <a:p>
            <a:pPr algn="just"/>
            <a:r>
              <a:rPr lang="tr-TR" b="0" i="0" dirty="0">
                <a:solidFill>
                  <a:srgbClr val="000000"/>
                </a:solidFill>
                <a:effectLst/>
                <a:latin typeface="Times New Roman" panose="02020603050405020304" pitchFamily="18" charset="0"/>
              </a:rPr>
              <a:t>ç) Okul servis araçlarında 26/10/2016 tarihli ve 29869 sayılı Resmî </a:t>
            </a:r>
            <a:r>
              <a:rPr lang="tr-TR" b="0" i="0" dirty="0" err="1">
                <a:solidFill>
                  <a:srgbClr val="000000"/>
                </a:solidFill>
                <a:effectLst/>
                <a:latin typeface="Times New Roman" panose="02020603050405020304" pitchFamily="18" charset="0"/>
              </a:rPr>
              <a:t>Gazete’de</a:t>
            </a:r>
            <a:r>
              <a:rPr lang="tr-TR" b="0" i="0" dirty="0">
                <a:solidFill>
                  <a:srgbClr val="000000"/>
                </a:solidFill>
                <a:effectLst/>
                <a:latin typeface="Times New Roman" panose="02020603050405020304" pitchFamily="18" charset="0"/>
              </a:rPr>
              <a:t> yayımlanan Araçların İmal, Tadil ve Montajı Hakkında Yönetmelik ile Karayolları Trafik Yönetmeliğinde belirtilen standart, nitelik ve sayıda araç, gereç ve malzemeler her an kullanılabilir durumda bulundurulacaktır.</a:t>
            </a:r>
          </a:p>
          <a:p>
            <a:pPr algn="just"/>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433096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01884-B960-8C17-3FFC-FF41B620E4F4}"/>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82C28A4A-45BA-8889-84B5-5D87D1474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986"/>
            <a:ext cx="12192000" cy="6858000"/>
          </a:xfrm>
          <a:prstGeom prst="rect">
            <a:avLst/>
          </a:prstGeom>
        </p:spPr>
      </p:pic>
      <p:sp>
        <p:nvSpPr>
          <p:cNvPr id="2" name="Unvan 1">
            <a:extLst>
              <a:ext uri="{FF2B5EF4-FFF2-40B4-BE49-F238E27FC236}">
                <a16:creationId xmlns:a16="http://schemas.microsoft.com/office/drawing/2014/main" id="{AC10D86B-0036-6560-57A0-4A9B58756933}"/>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79CF71F7-47DD-972B-E557-0CC6AAE186E3}"/>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442ED761-6CBB-4DDD-6567-A831A64FA57B}"/>
              </a:ext>
            </a:extLst>
          </p:cNvPr>
          <p:cNvSpPr txBox="1"/>
          <p:nvPr/>
        </p:nvSpPr>
        <p:spPr>
          <a:xfrm>
            <a:off x="1203953" y="2518298"/>
            <a:ext cx="9709026" cy="3908762"/>
          </a:xfrm>
          <a:prstGeom prst="rect">
            <a:avLst/>
          </a:prstGeom>
          <a:noFill/>
        </p:spPr>
        <p:txBody>
          <a:bodyPr wrap="square" rtlCol="0">
            <a:spAutoFit/>
          </a:bodyPr>
          <a:lstStyle/>
          <a:p>
            <a:pPr algn="just"/>
            <a:r>
              <a:rPr lang="tr-TR" sz="1800" b="1" i="0" dirty="0">
                <a:solidFill>
                  <a:srgbClr val="000000"/>
                </a:solidFill>
                <a:effectLst/>
                <a:latin typeface="inherit"/>
              </a:rPr>
              <a:t>Taşıtlarda aranacak şartlar</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4 –</a:t>
            </a:r>
            <a:r>
              <a:rPr lang="tr-TR" b="0" i="0" dirty="0">
                <a:solidFill>
                  <a:srgbClr val="000000"/>
                </a:solidFill>
                <a:effectLst/>
                <a:latin typeface="Times New Roman" panose="02020603050405020304" pitchFamily="18" charset="0"/>
              </a:rPr>
              <a:t> (1) Taşımacılar tarafından okul servis aracı olarak kullanılacak taşıtlarda aşağıdaki şartlar aranır:</a:t>
            </a:r>
          </a:p>
          <a:p>
            <a:pPr algn="just"/>
            <a:r>
              <a:rPr lang="tr-TR" b="0" i="0" dirty="0">
                <a:solidFill>
                  <a:srgbClr val="000000"/>
                </a:solidFill>
                <a:effectLst/>
                <a:latin typeface="Times New Roman" panose="02020603050405020304" pitchFamily="18" charset="0"/>
              </a:rPr>
              <a:t>d) Okul servis araçlarının kapıları şoför tarafından açılıp kapatılabilecek şekilde otomatik (havalı, </a:t>
            </a:r>
            <a:r>
              <a:rPr lang="tr-TR" b="0" i="0" dirty="0" err="1">
                <a:solidFill>
                  <a:srgbClr val="000000"/>
                </a:solidFill>
                <a:effectLst/>
                <a:latin typeface="Times New Roman" panose="02020603050405020304" pitchFamily="18" charset="0"/>
              </a:rPr>
              <a:t>hidrolikli</a:t>
            </a:r>
            <a:r>
              <a:rPr lang="tr-TR" b="0" i="0" dirty="0">
                <a:solidFill>
                  <a:srgbClr val="000000"/>
                </a:solidFill>
                <a:effectLst/>
                <a:latin typeface="Times New Roman" panose="02020603050405020304" pitchFamily="18" charset="0"/>
              </a:rPr>
              <a:t> vb.) olabileceği gibi; araç şoförleri tarafından elle kumanda edilebilecek şekilde (mekanik) de olabilecektir. Otomatik olduğu takdirde, kapıların açık veya kapalı olduğu şoföre optik ve/veya akustik sinyallerle intikal edecek şekilde olacaktır.</a:t>
            </a:r>
          </a:p>
          <a:p>
            <a:pPr algn="just"/>
            <a:r>
              <a:rPr lang="tr-TR" b="0" i="0" dirty="0">
                <a:solidFill>
                  <a:srgbClr val="000000"/>
                </a:solidFill>
                <a:effectLst/>
                <a:latin typeface="Times New Roman" panose="02020603050405020304" pitchFamily="18" charset="0"/>
              </a:rPr>
              <a:t>e) </a:t>
            </a:r>
            <a:r>
              <a:rPr lang="tr-TR" sz="1800" b="1" i="0" dirty="0">
                <a:solidFill>
                  <a:srgbClr val="000000"/>
                </a:solidFill>
                <a:effectLst/>
                <a:latin typeface="inherit"/>
              </a:rPr>
              <a:t>(Değişik:RG-25/8/2021-31579)</a:t>
            </a:r>
            <a:r>
              <a:rPr lang="tr-TR" b="0" i="0" dirty="0">
                <a:solidFill>
                  <a:srgbClr val="000000"/>
                </a:solidFill>
                <a:effectLst/>
                <a:latin typeface="Times New Roman" panose="02020603050405020304" pitchFamily="18" charset="0"/>
              </a:rPr>
              <a:t> Okul servis aracı olarak kullanılacak taşıtlar temiz, bakımlı ve güvenli durumda bulundurulacak ve </a:t>
            </a:r>
            <a:r>
              <a:rPr lang="tr-TR" b="1" i="1" u="sng" dirty="0">
                <a:solidFill>
                  <a:srgbClr val="000000"/>
                </a:solidFill>
                <a:effectLst/>
                <a:latin typeface="Times New Roman" panose="02020603050405020304" pitchFamily="18" charset="0"/>
              </a:rPr>
              <a:t>altı ayda bir bakım ve onarımları yaptırılmakla </a:t>
            </a:r>
            <a:r>
              <a:rPr lang="tr-TR" b="0" i="0" dirty="0">
                <a:solidFill>
                  <a:srgbClr val="000000"/>
                </a:solidFill>
                <a:effectLst/>
                <a:latin typeface="Times New Roman" panose="02020603050405020304" pitchFamily="18" charset="0"/>
              </a:rPr>
              <a:t>birlikte; taşıtların cinsine göre 6/1/2021 tarihli ve 31356 sayılı Resmî </a:t>
            </a:r>
            <a:r>
              <a:rPr lang="tr-TR" b="0" i="0" dirty="0" err="1">
                <a:solidFill>
                  <a:srgbClr val="000000"/>
                </a:solidFill>
                <a:effectLst/>
                <a:latin typeface="Times New Roman" panose="02020603050405020304" pitchFamily="18" charset="0"/>
              </a:rPr>
              <a:t>Gazete’de</a:t>
            </a:r>
            <a:r>
              <a:rPr lang="tr-TR" b="0" i="0" dirty="0">
                <a:solidFill>
                  <a:srgbClr val="000000"/>
                </a:solidFill>
                <a:effectLst/>
                <a:latin typeface="Times New Roman" panose="02020603050405020304" pitchFamily="18" charset="0"/>
              </a:rPr>
              <a:t> yayımlanan Araç Muayene İstasyonlarının Açılması, İşletilmesi ve Araç Muayenesi Hakkında Yönetmeliğin öngördüğü sürelerde </a:t>
            </a:r>
            <a:r>
              <a:rPr lang="tr-TR" b="1" i="1" u="sng" dirty="0">
                <a:solidFill>
                  <a:srgbClr val="000000"/>
                </a:solidFill>
                <a:effectLst/>
                <a:latin typeface="Times New Roman" panose="02020603050405020304" pitchFamily="18" charset="0"/>
              </a:rPr>
              <a:t>periyodik muayeneleri de yaptırılmış olacaktır </a:t>
            </a:r>
            <a:r>
              <a:rPr lang="tr-TR" b="0" i="0" dirty="0">
                <a:solidFill>
                  <a:srgbClr val="000000"/>
                </a:solidFill>
                <a:effectLst/>
                <a:latin typeface="Times New Roman" panose="02020603050405020304" pitchFamily="18" charset="0"/>
              </a:rPr>
              <a:t>(EK-4)</a:t>
            </a:r>
          </a:p>
          <a:p>
            <a:pPr algn="just"/>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89959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C53BE-3E6B-88F0-9429-EEE6CACE549E}"/>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F15E7B00-13F5-AE24-382D-07E0EAF1F7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35C01308-6596-3531-C391-2D891BAFE345}"/>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D839D767-D641-855C-05FA-075A5BD2E5AD}"/>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328D74A2-A83C-D580-2270-51DD654D5391}"/>
              </a:ext>
            </a:extLst>
          </p:cNvPr>
          <p:cNvSpPr txBox="1"/>
          <p:nvPr/>
        </p:nvSpPr>
        <p:spPr>
          <a:xfrm>
            <a:off x="1203953" y="2518298"/>
            <a:ext cx="9709026" cy="4247317"/>
          </a:xfrm>
          <a:prstGeom prst="rect">
            <a:avLst/>
          </a:prstGeom>
          <a:noFill/>
        </p:spPr>
        <p:txBody>
          <a:bodyPr wrap="square" rtlCol="0">
            <a:spAutoFit/>
          </a:bodyPr>
          <a:lstStyle/>
          <a:p>
            <a:pPr algn="just"/>
            <a:r>
              <a:rPr lang="tr-TR" sz="1800" b="1" i="0" dirty="0">
                <a:solidFill>
                  <a:srgbClr val="000000"/>
                </a:solidFill>
                <a:effectLst/>
                <a:latin typeface="inherit"/>
              </a:rPr>
              <a:t>Taşıtlarda aranacak şartlar</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4 –</a:t>
            </a:r>
            <a:r>
              <a:rPr lang="tr-TR" b="0" i="0" dirty="0">
                <a:solidFill>
                  <a:srgbClr val="000000"/>
                </a:solidFill>
                <a:effectLst/>
                <a:latin typeface="Times New Roman" panose="02020603050405020304" pitchFamily="18" charset="0"/>
              </a:rPr>
              <a:t> (1) Taşımacılar tarafından okul servis aracı olarak kullanılacak taşıtlarda aşağıdaki şartlar aranır:</a:t>
            </a:r>
          </a:p>
          <a:p>
            <a:pPr algn="just"/>
            <a:endParaRPr lang="tr-TR" b="0" i="0" dirty="0">
              <a:solidFill>
                <a:srgbClr val="000000"/>
              </a:solidFill>
              <a:effectLst/>
              <a:latin typeface="Times New Roman" panose="02020603050405020304" pitchFamily="18" charset="0"/>
            </a:endParaRPr>
          </a:p>
          <a:p>
            <a:pPr algn="just"/>
            <a:r>
              <a:rPr lang="tr-TR" sz="1600" b="1" i="0" dirty="0">
                <a:solidFill>
                  <a:srgbClr val="000000"/>
                </a:solidFill>
                <a:effectLst/>
                <a:latin typeface="Times New Roman" panose="02020603050405020304" pitchFamily="18" charset="0"/>
              </a:rPr>
              <a:t>f) </a:t>
            </a:r>
            <a:r>
              <a:rPr lang="tr-TR" sz="1600" b="0" i="1" dirty="0">
                <a:solidFill>
                  <a:srgbClr val="000000"/>
                </a:solidFill>
                <a:effectLst/>
                <a:latin typeface="Times New Roman" panose="02020603050405020304" pitchFamily="18" charset="0"/>
              </a:rPr>
              <a:t>Okul servis aracı olarak kullanılacak </a:t>
            </a:r>
            <a:r>
              <a:rPr lang="tr-TR" sz="1600" b="0" i="1" u="sng" dirty="0">
                <a:solidFill>
                  <a:srgbClr val="000000"/>
                </a:solidFill>
                <a:effectLst/>
                <a:latin typeface="Times New Roman" panose="02020603050405020304" pitchFamily="18" charset="0"/>
              </a:rPr>
              <a:t>taşıtların yaşları </a:t>
            </a:r>
            <a:r>
              <a:rPr lang="tr-TR" sz="1600" b="1" i="1" u="sng" dirty="0">
                <a:solidFill>
                  <a:srgbClr val="000000"/>
                </a:solidFill>
                <a:effectLst/>
                <a:latin typeface="Times New Roman" panose="02020603050405020304" pitchFamily="18" charset="0"/>
              </a:rPr>
              <a:t>ONİKİ</a:t>
            </a:r>
            <a:r>
              <a:rPr lang="tr-TR" sz="1600" b="0" i="1" u="sng" dirty="0">
                <a:solidFill>
                  <a:srgbClr val="000000"/>
                </a:solidFill>
                <a:effectLst/>
                <a:latin typeface="Times New Roman" panose="02020603050405020304" pitchFamily="18" charset="0"/>
              </a:rPr>
              <a:t> yaşından büyük olmayacaktır. </a:t>
            </a:r>
            <a:r>
              <a:rPr lang="tr-TR" sz="1600" b="0" i="1" dirty="0">
                <a:solidFill>
                  <a:srgbClr val="000000"/>
                </a:solidFill>
                <a:effectLst/>
                <a:latin typeface="Times New Roman" panose="02020603050405020304" pitchFamily="18" charset="0"/>
              </a:rPr>
              <a:t>Taşıtların yaşı fabrikasınca imal edildiği tarihten sonra gelen ilk takvim yılı esas alınarak hesaplanacaktır.</a:t>
            </a:r>
          </a:p>
          <a:p>
            <a:pPr algn="just"/>
            <a:r>
              <a:rPr lang="tr-TR" sz="1600" i="1" dirty="0">
                <a:solidFill>
                  <a:srgbClr val="000000"/>
                </a:solidFill>
                <a:latin typeface="Times New Roman" panose="02020603050405020304" pitchFamily="18" charset="0"/>
              </a:rPr>
              <a:t>Ancak bu maddede belirtilen 12 yaş sınırı :</a:t>
            </a:r>
          </a:p>
          <a:p>
            <a:pPr algn="just"/>
            <a:r>
              <a:rPr lang="tr-TR" sz="1800" b="1" i="0" dirty="0">
                <a:solidFill>
                  <a:srgbClr val="000000"/>
                </a:solidFill>
                <a:effectLst/>
                <a:latin typeface="inherit"/>
              </a:rPr>
              <a:t>GEÇİCİ MADDE 3 –</a:t>
            </a:r>
            <a:r>
              <a:rPr lang="tr-TR" sz="1600" b="0" i="0" dirty="0">
                <a:solidFill>
                  <a:srgbClr val="000000"/>
                </a:solidFill>
                <a:effectLst/>
                <a:latin typeface="Times New Roman" panose="02020603050405020304" pitchFamily="18" charset="0"/>
              </a:rPr>
              <a:t> </a:t>
            </a:r>
            <a:r>
              <a:rPr lang="tr-TR" sz="1800" b="1" i="0" dirty="0">
                <a:solidFill>
                  <a:srgbClr val="000000"/>
                </a:solidFill>
                <a:effectLst/>
                <a:latin typeface="inherit"/>
              </a:rPr>
              <a:t>(Ek:RG-12/10/2019-30916) (Değişik:RG-25/8/2021-31579)</a:t>
            </a:r>
            <a:endParaRPr lang="tr-TR" sz="1600" b="0" i="0" dirty="0">
              <a:solidFill>
                <a:srgbClr val="000000"/>
              </a:solidFill>
              <a:effectLst/>
              <a:latin typeface="Times New Roman" panose="02020603050405020304" pitchFamily="18" charset="0"/>
            </a:endParaRPr>
          </a:p>
          <a:p>
            <a:pPr algn="just"/>
            <a:r>
              <a:rPr lang="tr-TR" sz="1600" b="0" i="1" dirty="0">
                <a:solidFill>
                  <a:srgbClr val="000000"/>
                </a:solidFill>
                <a:effectLst/>
                <a:latin typeface="Times New Roman" panose="02020603050405020304" pitchFamily="18" charset="0"/>
              </a:rPr>
              <a:t>(1) Covid-19 salgını nedeniyle okul servis aracı olarak kullanılacak taşıtların, bu Yönetmeliğin 4 üncü maddesinin birinci fıkrasının (f) bendinde belirtilen fabrikasınca imal edildiği tarihten sonra gelen ilk takvim yılı esas alınmak şartıyla </a:t>
            </a:r>
            <a:r>
              <a:rPr lang="tr-TR" sz="1600" b="0" i="1" dirty="0" err="1">
                <a:solidFill>
                  <a:srgbClr val="000000"/>
                </a:solidFill>
                <a:effectLst/>
                <a:latin typeface="Times New Roman" panose="02020603050405020304" pitchFamily="18" charset="0"/>
              </a:rPr>
              <a:t>oniki</a:t>
            </a:r>
            <a:r>
              <a:rPr lang="tr-TR" sz="1600" b="0" i="1" dirty="0">
                <a:solidFill>
                  <a:srgbClr val="000000"/>
                </a:solidFill>
                <a:effectLst/>
                <a:latin typeface="Times New Roman" panose="02020603050405020304" pitchFamily="18" charset="0"/>
              </a:rPr>
              <a:t> yaşından küçük olması zorunluluğu, muayeneden geçmiş olması kaydıyla </a:t>
            </a:r>
            <a:r>
              <a:rPr lang="tr-TR" sz="1800" b="1" i="1" dirty="0">
                <a:solidFill>
                  <a:srgbClr val="000000"/>
                </a:solidFill>
                <a:effectLst/>
                <a:latin typeface="inherit"/>
              </a:rPr>
              <a:t>(Değişik ibare:RG-29/4/2023-32175) </a:t>
            </a:r>
            <a:r>
              <a:rPr lang="tr-TR" sz="1800" b="0" i="1" u="sng" dirty="0">
                <a:solidFill>
                  <a:srgbClr val="000000"/>
                </a:solidFill>
                <a:effectLst/>
                <a:latin typeface="inherit"/>
              </a:rPr>
              <a:t>1/7/2025</a:t>
            </a:r>
            <a:r>
              <a:rPr lang="tr-TR" sz="1600" b="0" i="1" dirty="0">
                <a:solidFill>
                  <a:srgbClr val="000000"/>
                </a:solidFill>
                <a:effectLst/>
                <a:latin typeface="Times New Roman" panose="02020603050405020304" pitchFamily="18" charset="0"/>
              </a:rPr>
              <a:t> tarihine kadar </a:t>
            </a:r>
            <a:r>
              <a:rPr lang="tr-TR" sz="1600" b="1" i="1" u="sng" dirty="0">
                <a:solidFill>
                  <a:srgbClr val="000000"/>
                </a:solidFill>
                <a:effectLst/>
                <a:latin typeface="Times New Roman" panose="02020603050405020304" pitchFamily="18" charset="0"/>
              </a:rPr>
              <a:t>ONBEŞ</a:t>
            </a:r>
            <a:r>
              <a:rPr lang="tr-TR" sz="1600" b="0" i="1" dirty="0">
                <a:solidFill>
                  <a:srgbClr val="000000"/>
                </a:solidFill>
                <a:effectLst/>
                <a:latin typeface="Times New Roman" panose="02020603050405020304" pitchFamily="18" charset="0"/>
              </a:rPr>
              <a:t> yaşından küçük olması şeklinde uygulanır.</a:t>
            </a:r>
          </a:p>
          <a:p>
            <a:pPr algn="just"/>
            <a:endParaRPr lang="tr-TR" sz="1600" b="0"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 </a:t>
            </a:r>
            <a:r>
              <a:rPr lang="tr-TR" sz="1600" b="1" i="0" dirty="0">
                <a:solidFill>
                  <a:srgbClr val="000000"/>
                </a:solidFill>
                <a:effectLst/>
                <a:latin typeface="Times New Roman" panose="02020603050405020304" pitchFamily="18" charset="0"/>
              </a:rPr>
              <a:t>(Ek cümle:RG-29/11/2024-32737) </a:t>
            </a:r>
            <a:r>
              <a:rPr lang="tr-TR" sz="1600" b="0" i="1" dirty="0">
                <a:solidFill>
                  <a:srgbClr val="000000"/>
                </a:solidFill>
                <a:effectLst/>
                <a:latin typeface="Times New Roman" panose="02020603050405020304" pitchFamily="18" charset="0"/>
              </a:rPr>
              <a:t>Yaş şartını haiz araçlardan sözleşme süresi içerisinde yaş şartını kaybedenler içinde bulunulan eğitim ve öğretim yılı süresini aşmamak koşuluyla çalışmaya devam ettirilebilir.</a:t>
            </a: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909495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5546B-2A90-F157-73AD-650974DD201C}"/>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F9FED0C1-74FA-8DFD-3901-C2DA45711F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4C7648B8-D143-94A5-3F01-7668BAA72C9E}"/>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336826D7-FDEC-F406-83FC-DBC92FC55AED}"/>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5E5827E2-EB5A-EC11-6758-22F67EDF000C}"/>
              </a:ext>
            </a:extLst>
          </p:cNvPr>
          <p:cNvSpPr txBox="1"/>
          <p:nvPr/>
        </p:nvSpPr>
        <p:spPr>
          <a:xfrm>
            <a:off x="1203953" y="2432840"/>
            <a:ext cx="9075633" cy="2923877"/>
          </a:xfrm>
          <a:prstGeom prst="rect">
            <a:avLst/>
          </a:prstGeom>
          <a:noFill/>
        </p:spPr>
        <p:txBody>
          <a:bodyPr wrap="square" rtlCol="0">
            <a:spAutoFit/>
          </a:bodyPr>
          <a:lstStyle/>
          <a:p>
            <a:pPr algn="just"/>
            <a:r>
              <a:rPr lang="tr-TR" sz="1800" b="1" i="0" dirty="0">
                <a:solidFill>
                  <a:srgbClr val="000000"/>
                </a:solidFill>
                <a:effectLst/>
                <a:latin typeface="inherit"/>
              </a:rPr>
              <a:t>Okul yönetimlerinin ve milli eğitim müdürlüklerinin yükümlülükleri</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6 –</a:t>
            </a:r>
            <a:r>
              <a:rPr lang="tr-TR" b="0" i="0" dirty="0">
                <a:solidFill>
                  <a:srgbClr val="000000"/>
                </a:solidFill>
                <a:effectLst/>
                <a:latin typeface="Times New Roman" panose="02020603050405020304" pitchFamily="18" charset="0"/>
              </a:rPr>
              <a:t> (1) Okul yönetiminin öğrenci ve çocuk taşıma faaliyetine ilişkin yükümlülükleri şunlardır;</a:t>
            </a:r>
          </a:p>
          <a:p>
            <a:pPr algn="just"/>
            <a:endParaRPr lang="tr-TR" b="0"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a) </a:t>
            </a:r>
            <a:r>
              <a:rPr lang="tr-TR" sz="1600" b="1" i="1" dirty="0">
                <a:solidFill>
                  <a:srgbClr val="000000"/>
                </a:solidFill>
                <a:effectLst/>
                <a:latin typeface="Times New Roman" panose="02020603050405020304" pitchFamily="18" charset="0"/>
              </a:rPr>
              <a:t>Taşımacıyı Tespit Komisyonu ile koordine ederek taşıma faaliyetini planlamak,</a:t>
            </a:r>
          </a:p>
          <a:p>
            <a:pPr algn="just"/>
            <a:r>
              <a:rPr lang="tr-TR" sz="1600" b="0" i="0" dirty="0">
                <a:solidFill>
                  <a:srgbClr val="000000"/>
                </a:solidFill>
                <a:effectLst/>
                <a:latin typeface="Times New Roman" panose="02020603050405020304" pitchFamily="18" charset="0"/>
              </a:rPr>
              <a:t>b) Taşımacıyı Tespit Komisyonunda üye olarak yer alacak velileri ve öğretmeni belirlemek,</a:t>
            </a:r>
          </a:p>
          <a:p>
            <a:pPr algn="just"/>
            <a:r>
              <a:rPr lang="tr-TR" sz="1600" b="0" i="0" dirty="0">
                <a:solidFill>
                  <a:srgbClr val="000000"/>
                </a:solidFill>
                <a:effectLst/>
                <a:latin typeface="Times New Roman" panose="02020603050405020304" pitchFamily="18" charset="0"/>
              </a:rPr>
              <a:t>c) </a:t>
            </a:r>
            <a:r>
              <a:rPr lang="tr-TR" sz="1600" b="1" i="1" dirty="0">
                <a:solidFill>
                  <a:srgbClr val="000000"/>
                </a:solidFill>
                <a:effectLst/>
                <a:latin typeface="Times New Roman" panose="02020603050405020304" pitchFamily="18" charset="0"/>
              </a:rPr>
              <a:t>Okul servis araçlarına, taşımacılara ve ilgili taşıma personeline ilişkin belge ve kayıtları tutmak; talep halinde bu Yönetmelik çerçevesinde denetim yapacak komisyon, kurum ve kuruluşlara iletmek,</a:t>
            </a:r>
          </a:p>
          <a:p>
            <a:pPr algn="just"/>
            <a:r>
              <a:rPr lang="tr-TR" sz="1600" b="0" i="0" dirty="0">
                <a:solidFill>
                  <a:srgbClr val="000000"/>
                </a:solidFill>
                <a:effectLst/>
                <a:latin typeface="Times New Roman" panose="02020603050405020304" pitchFamily="18" charset="0"/>
              </a:rPr>
              <a:t>ç) </a:t>
            </a:r>
            <a:r>
              <a:rPr lang="tr-TR" sz="1600" b="1" i="1" dirty="0">
                <a:solidFill>
                  <a:srgbClr val="000000"/>
                </a:solidFill>
                <a:effectLst/>
                <a:latin typeface="Times New Roman" panose="02020603050405020304" pitchFamily="18" charset="0"/>
              </a:rPr>
              <a:t>Servis araçlarının okul alanındaki indirme-bindirme yerlerini belirlemek,</a:t>
            </a:r>
          </a:p>
          <a:p>
            <a:pPr algn="just"/>
            <a:endParaRPr lang="tr-TR" sz="1600" b="0" i="0" dirty="0">
              <a:solidFill>
                <a:srgbClr val="000000"/>
              </a:solidFill>
              <a:effectLst/>
              <a:latin typeface="Times New Roman" panose="02020603050405020304" pitchFamily="18" charset="0"/>
            </a:endParaRP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28110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07219-AF4B-BBDF-5526-EA734497935E}"/>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05601CD6-D42F-F1DE-DFAC-D546982806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532"/>
            <a:ext cx="12192000" cy="6858000"/>
          </a:xfrm>
          <a:prstGeom prst="rect">
            <a:avLst/>
          </a:prstGeom>
        </p:spPr>
      </p:pic>
      <p:sp>
        <p:nvSpPr>
          <p:cNvPr id="2" name="Unvan 1">
            <a:extLst>
              <a:ext uri="{FF2B5EF4-FFF2-40B4-BE49-F238E27FC236}">
                <a16:creationId xmlns:a16="http://schemas.microsoft.com/office/drawing/2014/main" id="{15800E88-8F7A-E43E-305C-92A68F0AA430}"/>
              </a:ext>
            </a:extLst>
          </p:cNvPr>
          <p:cNvSpPr>
            <a:spLocks noGrp="1"/>
          </p:cNvSpPr>
          <p:nvPr>
            <p:ph type="title"/>
          </p:nvPr>
        </p:nvSpPr>
        <p:spPr>
          <a:xfrm>
            <a:off x="485104" y="1633485"/>
            <a:ext cx="10513333" cy="1118261"/>
          </a:xfrm>
        </p:spPr>
        <p:txBody>
          <a:bodyPr>
            <a:noAutofit/>
          </a:bodyPr>
          <a:lstStyle/>
          <a:p>
            <a:pPr lvl="0" algn="ctr"/>
            <a:r>
              <a:rPr lang="tr-TR" sz="1800" b="1" i="0" dirty="0">
                <a:solidFill>
                  <a:srgbClr val="000000"/>
                </a:solidFill>
                <a:effectLst/>
                <a:latin typeface="Times New Roman" panose="02020603050405020304" pitchFamily="18" charset="0"/>
              </a:rPr>
              <a:t>OKUL SERVİS ARAÇLARI YÖNETMELİĞİ</a:t>
            </a:r>
            <a:endParaRPr lang="tr-TR" sz="3600" b="1" dirty="0"/>
          </a:p>
        </p:txBody>
      </p:sp>
      <p:sp>
        <p:nvSpPr>
          <p:cNvPr id="3" name="Metin kutusu 2">
            <a:extLst>
              <a:ext uri="{FF2B5EF4-FFF2-40B4-BE49-F238E27FC236}">
                <a16:creationId xmlns:a16="http://schemas.microsoft.com/office/drawing/2014/main" id="{81339307-DBF9-5145-09E2-6F2C6379C91D}"/>
              </a:ext>
            </a:extLst>
          </p:cNvPr>
          <p:cNvSpPr txBox="1"/>
          <p:nvPr/>
        </p:nvSpPr>
        <p:spPr>
          <a:xfrm>
            <a:off x="485104" y="2640169"/>
            <a:ext cx="6585397" cy="369332"/>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D1321FAF-0323-045C-E13A-E3C0877CCBE0}"/>
              </a:ext>
            </a:extLst>
          </p:cNvPr>
          <p:cNvSpPr txBox="1"/>
          <p:nvPr/>
        </p:nvSpPr>
        <p:spPr>
          <a:xfrm>
            <a:off x="1203953" y="2432840"/>
            <a:ext cx="9075633" cy="3139321"/>
          </a:xfrm>
          <a:prstGeom prst="rect">
            <a:avLst/>
          </a:prstGeom>
          <a:noFill/>
        </p:spPr>
        <p:txBody>
          <a:bodyPr wrap="square" rtlCol="0">
            <a:spAutoFit/>
          </a:bodyPr>
          <a:lstStyle/>
          <a:p>
            <a:pPr algn="just"/>
            <a:r>
              <a:rPr lang="tr-TR" sz="1800" b="1" i="0" dirty="0">
                <a:solidFill>
                  <a:srgbClr val="000000"/>
                </a:solidFill>
                <a:effectLst/>
                <a:latin typeface="inherit"/>
              </a:rPr>
              <a:t>Okul servis araçlarının çalıştırılması</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8 –</a:t>
            </a:r>
            <a:r>
              <a:rPr lang="tr-TR" b="0" i="0" dirty="0">
                <a:solidFill>
                  <a:srgbClr val="000000"/>
                </a:solidFill>
                <a:effectLst/>
                <a:latin typeface="Times New Roman" panose="02020603050405020304" pitchFamily="18" charset="0"/>
              </a:rPr>
              <a:t> (1) Okul servis araçlarının çalıştırılması taşımacıyı tespit komisyonunun kararı ile yapılır.</a:t>
            </a:r>
          </a:p>
          <a:p>
            <a:pPr algn="just"/>
            <a:endParaRPr lang="tr-TR" sz="1600" b="0" i="0" dirty="0">
              <a:solidFill>
                <a:srgbClr val="000000"/>
              </a:solidFill>
              <a:effectLst/>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(2) Taşımacıyı tespit komisyonunun kararları mahalli mülki idare amirlerinin onayı ile yürürlüğe girer.</a:t>
            </a:r>
          </a:p>
          <a:p>
            <a:pPr algn="just"/>
            <a:endParaRPr lang="tr-TR" sz="1600" dirty="0">
              <a:solidFill>
                <a:srgbClr val="000000"/>
              </a:solidFill>
              <a:latin typeface="Times New Roman" panose="02020603050405020304" pitchFamily="18" charset="0"/>
            </a:endParaRPr>
          </a:p>
          <a:p>
            <a:pPr algn="just"/>
            <a:r>
              <a:rPr lang="tr-TR" sz="1600" b="0" i="0" dirty="0">
                <a:solidFill>
                  <a:srgbClr val="000000"/>
                </a:solidFill>
                <a:effectLst/>
                <a:latin typeface="Times New Roman" panose="02020603050405020304" pitchFamily="18" charset="0"/>
              </a:rPr>
              <a:t>(4) Veliler, istemeleri halinde çocuklarını bu Yönetmelikte belirtilen şartları taşıması kaydıyla herhangi bir taşımacı ile anlaşarak da taşıtabilirler. Bu hakkın kullanılması halinde taşımacı; bu Yönetmelikte istenen belge ve bilgileri okul yönetimine bildirir. Okul yönetimi bu bilgi ve belgeleri incelenmek üzere il ve ilçe milli eğitim müdürlüğüne gönderir. Bu şekildeki taşımaya mülki idare amirliklerinin onayı ile izin verilebilir. İlgililerine/yararlananlara okul alanının kullandırılmasında farklı muamelede bulunulamaz.</a:t>
            </a:r>
          </a:p>
          <a:p>
            <a:pPr algn="just"/>
            <a:endParaRPr lang="tr-TR" sz="16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504435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884</Words>
  <Application>Microsoft Office PowerPoint</Application>
  <PresentationFormat>Geniş ekran</PresentationFormat>
  <Paragraphs>284</Paragraphs>
  <Slides>41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41</vt:i4>
      </vt:variant>
    </vt:vector>
  </HeadingPairs>
  <TitlesOfParts>
    <vt:vector size="47" baseType="lpstr">
      <vt:lpstr>Arial</vt:lpstr>
      <vt:lpstr>Calibri</vt:lpstr>
      <vt:lpstr>Calibri Light</vt:lpstr>
      <vt:lpstr>inherit</vt:lpstr>
      <vt:lpstr>Times New Roman</vt:lpstr>
      <vt:lpstr>Office Teması</vt:lpstr>
      <vt:lpstr>PowerPoint Sunusu</vt:lpstr>
      <vt:lpstr>OKUL SERVİS ARAÇLARI YÖNETMELİĞİ</vt:lpstr>
      <vt:lpstr>OKUL SERVİS ARAÇLARI YÖNETMELİĞİ</vt:lpstr>
      <vt:lpstr>OKUL SERVİS ARAÇLARI YÖNETMELİĞİ</vt:lpstr>
      <vt:lpstr>OKUL SERVİS ARAÇLARI YÖNETMELİĞİ</vt:lpstr>
      <vt:lpstr>OKUL SERVİS ARAÇLARI YÖNETMELİĞİ</vt:lpstr>
      <vt:lpstr>OKUL SERVİS ARAÇLARI YÖNETMELİĞİ</vt:lpstr>
      <vt:lpstr>OKUL SERVİS ARAÇLARI YÖNETMELİĞİ</vt:lpstr>
      <vt:lpstr>OKUL SERVİS ARAÇLARI YÖNETMELİĞİ</vt:lpstr>
      <vt:lpstr>OKUL SERVİS ARAÇLARI YÖNETMELİĞİ</vt:lpstr>
      <vt:lpstr>OKUL SERVİS ARAÇLARI YÖNETMELİĞİ</vt:lpstr>
      <vt:lpstr>OKUL SERVİS ARAÇLARI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MİLLÎ EĞİTİM BAKANLIĞI TAŞIMA YOLUYLA EĞİTİME ERİŞİM YÖNETMELİĞİ</vt:lpstr>
      <vt:lpstr>Okul Müdürlükleri tarafından Ek 1 Takip Formu (Şoför-Rehber Personel) günlük olarak doldurulup, imzalar alınacak </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Kimem Lab04</cp:lastModifiedBy>
  <cp:revision>189</cp:revision>
  <cp:lastPrinted>2022-02-21T07:33:00Z</cp:lastPrinted>
  <dcterms:created xsi:type="dcterms:W3CDTF">2021-01-05T11:41:00Z</dcterms:created>
  <dcterms:modified xsi:type="dcterms:W3CDTF">2024-12-31T09:17:30Z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3739EA2447D54310B88D7869F79A9BF7_12</vt:lpwstr>
  </property>
  <property fmtid="{D5CDD505-2E9C-101B-9397-08002B2CF9AE}" pid="3" name="KSOProductBuildVer">
    <vt:lpwstr>1033-12.2.0.13215</vt:lpwstr>
  </property>
</Properties>
</file>